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5" r:id="rId5"/>
    <p:sldId id="320" r:id="rId6"/>
    <p:sldId id="315" r:id="rId7"/>
    <p:sldId id="310" r:id="rId8"/>
    <p:sldId id="322" r:id="rId9"/>
    <p:sldId id="323" r:id="rId10"/>
    <p:sldId id="321" r:id="rId11"/>
    <p:sldId id="324" r:id="rId12"/>
    <p:sldId id="325" r:id="rId13"/>
    <p:sldId id="312" r:id="rId14"/>
    <p:sldId id="319" r:id="rId15"/>
    <p:sldId id="329" r:id="rId16"/>
    <p:sldId id="326" r:id="rId17"/>
  </p:sldIdLst>
  <p:sldSz cx="12188825" cy="6858000"/>
  <p:notesSz cx="6858000" cy="9144000"/>
  <p:custDataLst>
    <p:tags r:id="rId20"/>
  </p:custDataLst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29" autoAdjust="0"/>
  </p:normalViewPr>
  <p:slideViewPr>
    <p:cSldViewPr showGuides="1">
      <p:cViewPr varScale="1">
        <p:scale>
          <a:sx n="85" d="100"/>
          <a:sy n="85" d="100"/>
        </p:scale>
        <p:origin x="96" y="10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9DE493-19D7-4EC9-97C9-5F26233F1106}" type="doc">
      <dgm:prSet loTypeId="urn:microsoft.com/office/officeart/2005/8/layout/hProcess4" loCatId="process" qsTypeId="urn:microsoft.com/office/officeart/2005/8/quickstyle/simple5" qsCatId="simple" csTypeId="urn:microsoft.com/office/officeart/2005/8/colors/accent1_5" csCatId="accent1" phldr="1"/>
      <dgm:spPr/>
      <dgm:t>
        <a:bodyPr rtlCol="0"/>
        <a:lstStyle/>
        <a:p>
          <a:pPr rtl="0"/>
          <a:endParaRPr lang="en-US"/>
        </a:p>
      </dgm:t>
    </dgm:pt>
    <dgm:pt modelId="{FB986F71-3126-4196-BD30-74AEDC39A1CA}">
      <dgm:prSet phldrT="[Text]"/>
      <dgm:spPr/>
      <dgm:t>
        <a:bodyPr rtlCol="0"/>
        <a:lstStyle/>
        <a:p>
          <a:pPr rtl="0"/>
          <a:r>
            <a:rPr lang="ru" dirty="0" smtClean="0"/>
            <a:t>Антивирусные сканеры</a:t>
          </a:r>
          <a:endParaRPr lang="en-US" dirty="0"/>
        </a:p>
      </dgm:t>
    </dgm:pt>
    <dgm:pt modelId="{9B3CE34A-9B3E-4D5F-94E0-DFBB94FF5A03}" type="parTrans" cxnId="{1423FC72-83C7-4510-8021-28EAEA493E68}">
      <dgm:prSet/>
      <dgm:spPr/>
      <dgm:t>
        <a:bodyPr rtlCol="0"/>
        <a:lstStyle/>
        <a:p>
          <a:pPr rtl="0"/>
          <a:endParaRPr lang="en-US"/>
        </a:p>
      </dgm:t>
    </dgm:pt>
    <dgm:pt modelId="{D0B150DF-3AA4-454C-8652-25880449C422}" type="sibTrans" cxnId="{1423FC72-83C7-4510-8021-28EAEA493E68}">
      <dgm:prSet/>
      <dgm:spPr/>
      <dgm:t>
        <a:bodyPr rtlCol="0"/>
        <a:lstStyle/>
        <a:p>
          <a:pPr rtl="0"/>
          <a:endParaRPr lang="en-US"/>
        </a:p>
      </dgm:t>
    </dgm:pt>
    <dgm:pt modelId="{AB2E8498-CC81-452F-A895-08F3845AA347}">
      <dgm:prSet phldrT="[Text]" custT="1"/>
      <dgm:spPr/>
      <dgm:t>
        <a:bodyPr rtlCol="0"/>
        <a:lstStyle/>
        <a:p>
          <a:pPr rtl="0"/>
          <a:r>
            <a:rPr lang="ru" sz="3200" dirty="0" smtClean="0"/>
            <a:t>После запуска проверяют файлы и оперативную память на нличие вирусов</a:t>
          </a:r>
          <a:endParaRPr lang="en-US" sz="3200" dirty="0"/>
        </a:p>
      </dgm:t>
    </dgm:pt>
    <dgm:pt modelId="{4C65E2C8-0CBB-4D8C-AD60-6B0105C62B84}" type="parTrans" cxnId="{2D5B3E3B-3EE5-4072-933E-27DF5400591C}">
      <dgm:prSet/>
      <dgm:spPr/>
      <dgm:t>
        <a:bodyPr rtlCol="0"/>
        <a:lstStyle/>
        <a:p>
          <a:pPr rtl="0"/>
          <a:endParaRPr lang="en-US"/>
        </a:p>
      </dgm:t>
    </dgm:pt>
    <dgm:pt modelId="{9A1F3304-AA9E-4FBC-89BA-9095C80E47C9}" type="sibTrans" cxnId="{2D5B3E3B-3EE5-4072-933E-27DF5400591C}">
      <dgm:prSet/>
      <dgm:spPr/>
      <dgm:t>
        <a:bodyPr rtlCol="0"/>
        <a:lstStyle/>
        <a:p>
          <a:pPr rtl="0"/>
          <a:endParaRPr lang="en-US"/>
        </a:p>
      </dgm:t>
    </dgm:pt>
    <dgm:pt modelId="{F6D27D1B-CDCB-481F-B8FA-AB31B2A119DE}">
      <dgm:prSet phldrT="[Text]"/>
      <dgm:spPr/>
      <dgm:t>
        <a:bodyPr rtlCol="0"/>
        <a:lstStyle/>
        <a:p>
          <a:pPr rtl="0"/>
          <a:r>
            <a:rPr lang="ru" dirty="0" smtClean="0"/>
            <a:t>Антивирусные сторожа (мониторы)</a:t>
          </a:r>
          <a:endParaRPr lang="en-US" dirty="0"/>
        </a:p>
      </dgm:t>
    </dgm:pt>
    <dgm:pt modelId="{8A7BF306-8E53-4B16-9E7E-A79AE3DF6BE2}" type="parTrans" cxnId="{A63D53AC-541A-4D09-9620-8B1C8D7B91DE}">
      <dgm:prSet/>
      <dgm:spPr/>
      <dgm:t>
        <a:bodyPr rtlCol="0"/>
        <a:lstStyle/>
        <a:p>
          <a:pPr rtl="0"/>
          <a:endParaRPr lang="en-US"/>
        </a:p>
      </dgm:t>
    </dgm:pt>
    <dgm:pt modelId="{7AEB6639-3258-49E8-8B1F-B4A9C61922BE}" type="sibTrans" cxnId="{A63D53AC-541A-4D09-9620-8B1C8D7B91DE}">
      <dgm:prSet/>
      <dgm:spPr>
        <a:ln>
          <a:solidFill>
            <a:schemeClr val="bg2">
              <a:lumMod val="90000"/>
              <a:lumOff val="10000"/>
            </a:schemeClr>
          </a:solidFill>
        </a:ln>
      </dgm:spPr>
      <dgm:t>
        <a:bodyPr rtlCol="0"/>
        <a:lstStyle/>
        <a:p>
          <a:pPr rtl="0"/>
          <a:endParaRPr lang="en-US"/>
        </a:p>
      </dgm:t>
    </dgm:pt>
    <dgm:pt modelId="{0B00F5A8-A0EF-4111-9D86-004317B4F49E}">
      <dgm:prSet phldrT="[Text]" custT="1"/>
      <dgm:spPr/>
      <dgm:t>
        <a:bodyPr rtlCol="0"/>
        <a:lstStyle/>
        <a:p>
          <a:pPr rtl="0"/>
          <a:r>
            <a:rPr lang="ru-RU" sz="3200" dirty="0" smtClean="0"/>
            <a:t>Постоянно находятся в оперативной памяти и обеспечивают  проверку файлов в процессе их загрузки в ОП</a:t>
          </a:r>
          <a:endParaRPr lang="en-US" sz="3200" dirty="0"/>
        </a:p>
      </dgm:t>
    </dgm:pt>
    <dgm:pt modelId="{EC916B99-8D26-4265-B7BE-BB461C68DA5C}" type="parTrans" cxnId="{86F910E7-C9D0-48E5-A3A3-C70127E96FC1}">
      <dgm:prSet/>
      <dgm:spPr/>
      <dgm:t>
        <a:bodyPr rtlCol="0"/>
        <a:lstStyle/>
        <a:p>
          <a:pPr rtl="0"/>
          <a:endParaRPr lang="en-US"/>
        </a:p>
      </dgm:t>
    </dgm:pt>
    <dgm:pt modelId="{CE48C676-980A-4BAC-A3C8-9ABC315DAE51}" type="sibTrans" cxnId="{86F910E7-C9D0-48E5-A3A3-C70127E96FC1}">
      <dgm:prSet/>
      <dgm:spPr/>
      <dgm:t>
        <a:bodyPr rtlCol="0"/>
        <a:lstStyle/>
        <a:p>
          <a:pPr rtl="0"/>
          <a:endParaRPr lang="en-US"/>
        </a:p>
      </dgm:t>
    </dgm:pt>
    <dgm:pt modelId="{3960CFF8-4383-4382-8D6D-F2A00F508E8D}" type="pres">
      <dgm:prSet presAssocID="{0E9DE493-19D7-4EC9-97C9-5F26233F1106}" presName="Name0" presStyleCnt="0">
        <dgm:presLayoutVars>
          <dgm:dir/>
          <dgm:animLvl val="lvl"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366CFF54-5C8F-47F9-BFD8-D9AF3EADDA3E}" type="pres">
      <dgm:prSet presAssocID="{0E9DE493-19D7-4EC9-97C9-5F26233F1106}" presName="tSp" presStyleCnt="0"/>
      <dgm:spPr/>
    </dgm:pt>
    <dgm:pt modelId="{13688FBD-4079-41FE-A6A2-B5B0F293E6BF}" type="pres">
      <dgm:prSet presAssocID="{0E9DE493-19D7-4EC9-97C9-5F26233F1106}" presName="bSp" presStyleCnt="0"/>
      <dgm:spPr/>
    </dgm:pt>
    <dgm:pt modelId="{224851B6-C14D-49DE-883B-A13003DA4601}" type="pres">
      <dgm:prSet presAssocID="{0E9DE493-19D7-4EC9-97C9-5F26233F1106}" presName="process" presStyleCnt="0"/>
      <dgm:spPr/>
    </dgm:pt>
    <dgm:pt modelId="{1439717B-283C-48FF-AF62-1990F52B6512}" type="pres">
      <dgm:prSet presAssocID="{FB986F71-3126-4196-BD30-74AEDC39A1CA}" presName="composite1" presStyleCnt="0"/>
      <dgm:spPr/>
    </dgm:pt>
    <dgm:pt modelId="{BCCE6711-D1D8-4B2C-917E-41AB5A6114A8}" type="pres">
      <dgm:prSet presAssocID="{FB986F71-3126-4196-BD30-74AEDC39A1CA}" presName="dummyNode1" presStyleLbl="node1" presStyleIdx="0" presStyleCnt="2"/>
      <dgm:spPr/>
    </dgm:pt>
    <dgm:pt modelId="{96015622-8A46-45CF-A72A-2856B699B374}" type="pres">
      <dgm:prSet presAssocID="{FB986F71-3126-4196-BD30-74AEDC39A1CA}" presName="childNode1" presStyleLbl="bgAcc1" presStyleIdx="0" presStyleCnt="2" custScaleX="123747" custScaleY="125500" custLinFactNeighborX="9782" custLinFactNeighborY="44366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BFE859F2-A9E8-4F95-9161-8EC68F2D30C4}" type="pres">
      <dgm:prSet presAssocID="{FB986F71-3126-4196-BD30-74AEDC39A1CA}" presName="childNode1tx" presStyleLbl="bgAcc1" presStyleIdx="0" presStyleCnt="2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E18C6CF4-EDEB-4539-A36D-E0355B626199}" type="pres">
      <dgm:prSet presAssocID="{FB986F71-3126-4196-BD30-74AEDC39A1CA}" presName="parentNode1" presStyleLbl="node1" presStyleIdx="0" presStyleCnt="2" custScaleX="138664" custScaleY="121946" custLinFactY="-100000" custLinFactNeighborX="-7229" custLinFactNeighborY="-173479">
        <dgm:presLayoutVars>
          <dgm:chMax val="1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D9FCD5E9-9E94-4534-BAB4-3DB8EB44E7D0}" type="pres">
      <dgm:prSet presAssocID="{FB986F71-3126-4196-BD30-74AEDC39A1CA}" presName="connSite1" presStyleCnt="0"/>
      <dgm:spPr/>
    </dgm:pt>
    <dgm:pt modelId="{6A63D16E-EEE6-4267-97EA-5AD7D2BC4E84}" type="pres">
      <dgm:prSet presAssocID="{D0B150DF-3AA4-454C-8652-25880449C422}" presName="Name9" presStyleLbl="sibTrans2D1" presStyleIdx="0" presStyleCnt="1" custAng="1723810" custFlipHor="1" custScaleX="3061" custScaleY="19826" custLinFactNeighborX="-65220" custLinFactNeighborY="9537"/>
      <dgm:spPr/>
      <dgm:t>
        <a:bodyPr rtlCol="0"/>
        <a:lstStyle/>
        <a:p>
          <a:pPr rtl="0"/>
          <a:endParaRPr lang="en-US"/>
        </a:p>
      </dgm:t>
    </dgm:pt>
    <dgm:pt modelId="{59BAED1E-A4FE-4FA3-8716-57917AF47F38}" type="pres">
      <dgm:prSet presAssocID="{F6D27D1B-CDCB-481F-B8FA-AB31B2A119DE}" presName="composite2" presStyleCnt="0"/>
      <dgm:spPr/>
    </dgm:pt>
    <dgm:pt modelId="{5C833856-7FAF-4B27-932C-67C7D08339F2}" type="pres">
      <dgm:prSet presAssocID="{F6D27D1B-CDCB-481F-B8FA-AB31B2A119DE}" presName="dummyNode2" presStyleLbl="node1" presStyleIdx="0" presStyleCnt="2"/>
      <dgm:spPr/>
    </dgm:pt>
    <dgm:pt modelId="{E83793B4-2C5C-4D90-82FA-E5EE4745664D}" type="pres">
      <dgm:prSet presAssocID="{F6D27D1B-CDCB-481F-B8FA-AB31B2A119DE}" presName="childNode2" presStyleLbl="bgAcc1" presStyleIdx="1" presStyleCnt="2" custAng="10800000" custFlipVert="1" custScaleX="174577" custScaleY="116726" custLinFactNeighborX="929" custLinFactNeighborY="38932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67FFE978-6FBE-4424-80BE-B9E4B4DD0695}" type="pres">
      <dgm:prSet presAssocID="{F6D27D1B-CDCB-481F-B8FA-AB31B2A119DE}" presName="childNode2tx" presStyleLbl="bgAcc1" presStyleIdx="1" presStyleCnt="2">
        <dgm:presLayoutVars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029D1FDE-4DD7-4FA5-8C70-0C747477B66C}" type="pres">
      <dgm:prSet presAssocID="{F6D27D1B-CDCB-481F-B8FA-AB31B2A119DE}" presName="parentNode2" presStyleLbl="node1" presStyleIdx="1" presStyleCnt="2" custScaleX="147027" custScaleY="142677" custLinFactNeighborX="-19166" custLinFactNeighborY="-45936">
        <dgm:presLayoutVars>
          <dgm:chMax val="0"/>
          <dgm:bulletEnabled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C2556EF6-41FF-46C6-8829-911BFA533FFE}" type="pres">
      <dgm:prSet presAssocID="{F6D27D1B-CDCB-481F-B8FA-AB31B2A119DE}" presName="connSite2" presStyleCnt="0"/>
      <dgm:spPr/>
    </dgm:pt>
  </dgm:ptLst>
  <dgm:cxnLst>
    <dgm:cxn modelId="{E113FEAA-1F7F-443C-BD88-38A807CEBD28}" type="presOf" srcId="{0B00F5A8-A0EF-4111-9D86-004317B4F49E}" destId="{67FFE978-6FBE-4424-80BE-B9E4B4DD0695}" srcOrd="1" destOrd="0" presId="urn:microsoft.com/office/officeart/2005/8/layout/hProcess4"/>
    <dgm:cxn modelId="{300E722A-937B-4681-BF9C-7933B3C6956A}" type="presOf" srcId="{F6D27D1B-CDCB-481F-B8FA-AB31B2A119DE}" destId="{029D1FDE-4DD7-4FA5-8C70-0C747477B66C}" srcOrd="0" destOrd="0" presId="urn:microsoft.com/office/officeart/2005/8/layout/hProcess4"/>
    <dgm:cxn modelId="{792CF8D9-766B-49FE-B851-31297691E0C7}" type="presOf" srcId="{AB2E8498-CC81-452F-A895-08F3845AA347}" destId="{96015622-8A46-45CF-A72A-2856B699B374}" srcOrd="0" destOrd="0" presId="urn:microsoft.com/office/officeart/2005/8/layout/hProcess4"/>
    <dgm:cxn modelId="{C875BEE4-598B-4FE7-9AAC-474318887EB0}" type="presOf" srcId="{D0B150DF-3AA4-454C-8652-25880449C422}" destId="{6A63D16E-EEE6-4267-97EA-5AD7D2BC4E84}" srcOrd="0" destOrd="0" presId="urn:microsoft.com/office/officeart/2005/8/layout/hProcess4"/>
    <dgm:cxn modelId="{E9730C94-0A42-4F8E-B45A-02CE25449719}" type="presOf" srcId="{AB2E8498-CC81-452F-A895-08F3845AA347}" destId="{BFE859F2-A9E8-4F95-9161-8EC68F2D30C4}" srcOrd="1" destOrd="0" presId="urn:microsoft.com/office/officeart/2005/8/layout/hProcess4"/>
    <dgm:cxn modelId="{0731A115-58A3-481B-8A1D-4C0F1D56F785}" type="presOf" srcId="{FB986F71-3126-4196-BD30-74AEDC39A1CA}" destId="{E18C6CF4-EDEB-4539-A36D-E0355B626199}" srcOrd="0" destOrd="0" presId="urn:microsoft.com/office/officeart/2005/8/layout/hProcess4"/>
    <dgm:cxn modelId="{1423FC72-83C7-4510-8021-28EAEA493E68}" srcId="{0E9DE493-19D7-4EC9-97C9-5F26233F1106}" destId="{FB986F71-3126-4196-BD30-74AEDC39A1CA}" srcOrd="0" destOrd="0" parTransId="{9B3CE34A-9B3E-4D5F-94E0-DFBB94FF5A03}" sibTransId="{D0B150DF-3AA4-454C-8652-25880449C422}"/>
    <dgm:cxn modelId="{878AE697-35FC-403D-92A3-0B92F7B7EB7A}" type="presOf" srcId="{0B00F5A8-A0EF-4111-9D86-004317B4F49E}" destId="{E83793B4-2C5C-4D90-82FA-E5EE4745664D}" srcOrd="0" destOrd="0" presId="urn:microsoft.com/office/officeart/2005/8/layout/hProcess4"/>
    <dgm:cxn modelId="{2D5B3E3B-3EE5-4072-933E-27DF5400591C}" srcId="{FB986F71-3126-4196-BD30-74AEDC39A1CA}" destId="{AB2E8498-CC81-452F-A895-08F3845AA347}" srcOrd="0" destOrd="0" parTransId="{4C65E2C8-0CBB-4D8C-AD60-6B0105C62B84}" sibTransId="{9A1F3304-AA9E-4FBC-89BA-9095C80E47C9}"/>
    <dgm:cxn modelId="{86F910E7-C9D0-48E5-A3A3-C70127E96FC1}" srcId="{F6D27D1B-CDCB-481F-B8FA-AB31B2A119DE}" destId="{0B00F5A8-A0EF-4111-9D86-004317B4F49E}" srcOrd="0" destOrd="0" parTransId="{EC916B99-8D26-4265-B7BE-BB461C68DA5C}" sibTransId="{CE48C676-980A-4BAC-A3C8-9ABC315DAE51}"/>
    <dgm:cxn modelId="{0C99A0E7-7B5A-462A-BC31-41CB3B1D1005}" type="presOf" srcId="{0E9DE493-19D7-4EC9-97C9-5F26233F1106}" destId="{3960CFF8-4383-4382-8D6D-F2A00F508E8D}" srcOrd="0" destOrd="0" presId="urn:microsoft.com/office/officeart/2005/8/layout/hProcess4"/>
    <dgm:cxn modelId="{A63D53AC-541A-4D09-9620-8B1C8D7B91DE}" srcId="{0E9DE493-19D7-4EC9-97C9-5F26233F1106}" destId="{F6D27D1B-CDCB-481F-B8FA-AB31B2A119DE}" srcOrd="1" destOrd="0" parTransId="{8A7BF306-8E53-4B16-9E7E-A79AE3DF6BE2}" sibTransId="{7AEB6639-3258-49E8-8B1F-B4A9C61922BE}"/>
    <dgm:cxn modelId="{7BE7AED0-385C-460E-A868-06962FF7BF4D}" type="presParOf" srcId="{3960CFF8-4383-4382-8D6D-F2A00F508E8D}" destId="{366CFF54-5C8F-47F9-BFD8-D9AF3EADDA3E}" srcOrd="0" destOrd="0" presId="urn:microsoft.com/office/officeart/2005/8/layout/hProcess4"/>
    <dgm:cxn modelId="{7C708C67-6B57-4F62-BFC8-44484A4BB8C4}" type="presParOf" srcId="{3960CFF8-4383-4382-8D6D-F2A00F508E8D}" destId="{13688FBD-4079-41FE-A6A2-B5B0F293E6BF}" srcOrd="1" destOrd="0" presId="urn:microsoft.com/office/officeart/2005/8/layout/hProcess4"/>
    <dgm:cxn modelId="{697CCE2B-9683-4DC0-A208-89C15D73093F}" type="presParOf" srcId="{3960CFF8-4383-4382-8D6D-F2A00F508E8D}" destId="{224851B6-C14D-49DE-883B-A13003DA4601}" srcOrd="2" destOrd="0" presId="urn:microsoft.com/office/officeart/2005/8/layout/hProcess4"/>
    <dgm:cxn modelId="{FB980B6C-7B77-4691-82C5-788FE8D96E48}" type="presParOf" srcId="{224851B6-C14D-49DE-883B-A13003DA4601}" destId="{1439717B-283C-48FF-AF62-1990F52B6512}" srcOrd="0" destOrd="0" presId="urn:microsoft.com/office/officeart/2005/8/layout/hProcess4"/>
    <dgm:cxn modelId="{77B1C0E7-D435-456C-A00F-39975DCDAA0B}" type="presParOf" srcId="{1439717B-283C-48FF-AF62-1990F52B6512}" destId="{BCCE6711-D1D8-4B2C-917E-41AB5A6114A8}" srcOrd="0" destOrd="0" presId="urn:microsoft.com/office/officeart/2005/8/layout/hProcess4"/>
    <dgm:cxn modelId="{983A13E1-DBFA-4048-8932-72A07B33F957}" type="presParOf" srcId="{1439717B-283C-48FF-AF62-1990F52B6512}" destId="{96015622-8A46-45CF-A72A-2856B699B374}" srcOrd="1" destOrd="0" presId="urn:microsoft.com/office/officeart/2005/8/layout/hProcess4"/>
    <dgm:cxn modelId="{9E4D9DC2-5878-4DF4-8197-C19BA06D0937}" type="presParOf" srcId="{1439717B-283C-48FF-AF62-1990F52B6512}" destId="{BFE859F2-A9E8-4F95-9161-8EC68F2D30C4}" srcOrd="2" destOrd="0" presId="urn:microsoft.com/office/officeart/2005/8/layout/hProcess4"/>
    <dgm:cxn modelId="{5175F6D1-9CB0-4593-BAC3-692D80EF050C}" type="presParOf" srcId="{1439717B-283C-48FF-AF62-1990F52B6512}" destId="{E18C6CF4-EDEB-4539-A36D-E0355B626199}" srcOrd="3" destOrd="0" presId="urn:microsoft.com/office/officeart/2005/8/layout/hProcess4"/>
    <dgm:cxn modelId="{43BDCF09-31AC-43B0-805E-DD1025F260DD}" type="presParOf" srcId="{1439717B-283C-48FF-AF62-1990F52B6512}" destId="{D9FCD5E9-9E94-4534-BAB4-3DB8EB44E7D0}" srcOrd="4" destOrd="0" presId="urn:microsoft.com/office/officeart/2005/8/layout/hProcess4"/>
    <dgm:cxn modelId="{6A5928FD-0A79-4F7E-879C-5F088F4602E9}" type="presParOf" srcId="{224851B6-C14D-49DE-883B-A13003DA4601}" destId="{6A63D16E-EEE6-4267-97EA-5AD7D2BC4E84}" srcOrd="1" destOrd="0" presId="urn:microsoft.com/office/officeart/2005/8/layout/hProcess4"/>
    <dgm:cxn modelId="{1C0B2966-A4D5-49CC-B7F2-A121C5C9817C}" type="presParOf" srcId="{224851B6-C14D-49DE-883B-A13003DA4601}" destId="{59BAED1E-A4FE-4FA3-8716-57917AF47F38}" srcOrd="2" destOrd="0" presId="urn:microsoft.com/office/officeart/2005/8/layout/hProcess4"/>
    <dgm:cxn modelId="{FE2DC098-A539-4BB8-8D74-C108718A6D23}" type="presParOf" srcId="{59BAED1E-A4FE-4FA3-8716-57917AF47F38}" destId="{5C833856-7FAF-4B27-932C-67C7D08339F2}" srcOrd="0" destOrd="0" presId="urn:microsoft.com/office/officeart/2005/8/layout/hProcess4"/>
    <dgm:cxn modelId="{16AAA183-E1A3-4ECF-997A-81333DC4EFCA}" type="presParOf" srcId="{59BAED1E-A4FE-4FA3-8716-57917AF47F38}" destId="{E83793B4-2C5C-4D90-82FA-E5EE4745664D}" srcOrd="1" destOrd="0" presId="urn:microsoft.com/office/officeart/2005/8/layout/hProcess4"/>
    <dgm:cxn modelId="{A310F834-0A95-4F4E-9CFF-8ED098D6F853}" type="presParOf" srcId="{59BAED1E-A4FE-4FA3-8716-57917AF47F38}" destId="{67FFE978-6FBE-4424-80BE-B9E4B4DD0695}" srcOrd="2" destOrd="0" presId="urn:microsoft.com/office/officeart/2005/8/layout/hProcess4"/>
    <dgm:cxn modelId="{FC3C9877-F1AB-4630-B09D-E2422D71C1B2}" type="presParOf" srcId="{59BAED1E-A4FE-4FA3-8716-57917AF47F38}" destId="{029D1FDE-4DD7-4FA5-8C70-0C747477B66C}" srcOrd="3" destOrd="0" presId="urn:microsoft.com/office/officeart/2005/8/layout/hProcess4"/>
    <dgm:cxn modelId="{0C23CC14-2827-4D42-B3F2-24A9658D4CA9}" type="presParOf" srcId="{59BAED1E-A4FE-4FA3-8716-57917AF47F38}" destId="{C2556EF6-41FF-46C6-8829-911BFA533FF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15622-8A46-45CF-A72A-2856B699B374}">
      <dsp:nvSpPr>
        <dsp:cNvPr id="0" name=""/>
        <dsp:cNvSpPr/>
      </dsp:nvSpPr>
      <dsp:spPr>
        <a:xfrm>
          <a:off x="309482" y="2137132"/>
          <a:ext cx="3860268" cy="32290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rtlCol="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" sz="3200" kern="1200" dirty="0" smtClean="0"/>
            <a:t>После запуска проверяют файлы и оперативную память на нличие вирусов</a:t>
          </a:r>
          <a:endParaRPr lang="en-US" sz="3200" kern="1200" dirty="0"/>
        </a:p>
      </dsp:txBody>
      <dsp:txXfrm>
        <a:off x="383791" y="2211441"/>
        <a:ext cx="3711650" cy="2388467"/>
      </dsp:txXfrm>
    </dsp:sp>
    <dsp:sp modelId="{6A63D16E-EEE6-4267-97EA-5AD7D2BC4E84}">
      <dsp:nvSpPr>
        <dsp:cNvPr id="0" name=""/>
        <dsp:cNvSpPr/>
      </dsp:nvSpPr>
      <dsp:spPr>
        <a:xfrm rot="19876190" flipH="1">
          <a:off x="834262" y="2248413"/>
          <a:ext cx="225448" cy="1460220"/>
        </a:xfrm>
        <a:prstGeom prst="circularArrow">
          <a:avLst>
            <a:gd name="adj1" fmla="val 1441"/>
            <a:gd name="adj2" fmla="val 170515"/>
            <a:gd name="adj3" fmla="val 4408319"/>
            <a:gd name="adj4" fmla="val 11486783"/>
            <a:gd name="adj5" fmla="val 1682"/>
          </a:avLst>
        </a:prstGeom>
        <a:gradFill rotWithShape="0">
          <a:gsLst>
            <a:gs pos="0">
              <a:schemeClr val="accent1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18C6CF4-EDEB-4539-A36D-E0355B626199}">
      <dsp:nvSpPr>
        <dsp:cNvPr id="0" name=""/>
        <dsp:cNvSpPr/>
      </dsp:nvSpPr>
      <dsp:spPr>
        <a:xfrm>
          <a:off x="331442" y="223442"/>
          <a:ext cx="3844979" cy="13446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rtlCol="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" sz="3300" kern="1200" dirty="0" smtClean="0"/>
            <a:t>Антивирусные сканеры</a:t>
          </a:r>
          <a:endParaRPr lang="en-US" sz="3300" kern="1200" dirty="0"/>
        </a:p>
      </dsp:txBody>
      <dsp:txXfrm>
        <a:off x="370826" y="262826"/>
        <a:ext cx="3766211" cy="1265907"/>
      </dsp:txXfrm>
    </dsp:sp>
    <dsp:sp modelId="{E83793B4-2C5C-4D90-82FA-E5EE4745664D}">
      <dsp:nvSpPr>
        <dsp:cNvPr id="0" name=""/>
        <dsp:cNvSpPr/>
      </dsp:nvSpPr>
      <dsp:spPr>
        <a:xfrm rot="10800000" flipV="1">
          <a:off x="4886739" y="2299241"/>
          <a:ext cx="5445902" cy="3003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rtlCol="0" anchor="t" anchorCtr="0">
          <a:noAutofit/>
        </a:bodyPr>
        <a:lstStyle/>
        <a:p>
          <a:pPr marL="285750" lvl="1" indent="-285750" algn="l" defTabSz="1422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/>
            <a:t>Постоянно находятся в оперативной памяти и обеспечивают  проверку файлов в процессе их загрузки в ОП</a:t>
          </a:r>
          <a:endParaRPr lang="en-US" sz="3200" kern="1200" dirty="0"/>
        </a:p>
      </dsp:txBody>
      <dsp:txXfrm rot="-10800000">
        <a:off x="4955853" y="2368356"/>
        <a:ext cx="5307674" cy="2221483"/>
      </dsp:txXfrm>
    </dsp:sp>
    <dsp:sp modelId="{029D1FDE-4DD7-4FA5-8C70-0C747477B66C}">
      <dsp:nvSpPr>
        <dsp:cNvPr id="0" name=""/>
        <dsp:cNvSpPr/>
      </dsp:nvSpPr>
      <dsp:spPr>
        <a:xfrm>
          <a:off x="5555383" y="219561"/>
          <a:ext cx="4076874" cy="15732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rtlCol="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" sz="3200" kern="1200" dirty="0" smtClean="0"/>
            <a:t>Антивирусные сторожа (мониторы)</a:t>
          </a:r>
          <a:endParaRPr lang="en-US" sz="3200" kern="1200" dirty="0"/>
        </a:p>
      </dsp:txBody>
      <dsp:txXfrm>
        <a:off x="5601463" y="265641"/>
        <a:ext cx="3984714" cy="1481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68A5074-CE0D-4554-A997-CC9160940530}" type="datetime1">
              <a:rPr lang="ru-RU" smtClean="0"/>
              <a:pPr algn="r" rtl="0"/>
              <a:t>15.10.2019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4AE0CC78-488A-4892-9E55-EA2E7FA7AD95}" type="datetime1">
              <a:rPr lang="ru-RU" smtClean="0"/>
              <a:pPr/>
              <a:t>15.10.2019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680347-8CB2-4BC6-9CD2-ABDD556782DE}" type="datetime1">
              <a:rPr lang="ru-RU" smtClean="0"/>
              <a:pPr/>
              <a:t>15.10.2019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032FF7-F906-4C17-885C-6356C5B13C33}" type="datetime1">
              <a:rPr lang="ru-RU" smtClean="0"/>
              <a:pPr/>
              <a:t>15.10.2019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E08C5DC-7690-41E4-921F-0CCD86F95B69}" type="datetime1">
              <a:rPr lang="ru-RU" smtClean="0"/>
              <a:pPr/>
              <a:t>15.10.2019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175A814-E90F-481F-9D66-10F3829730B9}" type="datetime1">
              <a:rPr lang="ru-RU" smtClean="0"/>
              <a:pPr/>
              <a:t>15.10.2019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ru-RU" dirty="0" smtClean="0"/>
              <a:t>​</a:t>
            </a:r>
            <a:fld id="{37209019-E585-49FC-B62B-4F8E88B75BBF}" type="datetime1">
              <a:rPr lang="ru-RU" smtClean="0"/>
              <a:pPr/>
              <a:t>15.10.2019</a:t>
            </a:fld>
            <a:r>
              <a:rPr lang="ru-RU" dirty="0" smtClean="0"/>
              <a:t>​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9553319-FCD4-4339-95E3-CA608CFF30E2}" type="datetime1">
              <a:rPr lang="ru-RU" smtClean="0"/>
              <a:pPr/>
              <a:t>15.10.2019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E4BD36-0D92-42E0-A6BC-3DE49444FD88}" type="datetime1">
              <a:rPr lang="ru-RU" smtClean="0"/>
              <a:pPr/>
              <a:t>15.10.2019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3AA0470-602E-4818-A25C-047C8515CFC6}" type="datetime1">
              <a:rPr lang="ru-RU" smtClean="0"/>
              <a:pPr/>
              <a:t>15.10.2019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B9837FC-FBB6-4C6B-A6BE-B70FBC32743C}" type="datetime1">
              <a:rPr lang="ru-RU" smtClean="0"/>
              <a:pPr/>
              <a:t>15.10.2019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DD946C2-3993-4E07-A8EC-429B93E58A31}" type="datetime1">
              <a:rPr lang="ru-RU" smtClean="0"/>
              <a:pPr/>
              <a:t>15.10.2019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5FE10-96C7-4D4D-AAC7-3367C5776B31}" type="datetime1">
              <a:rPr lang="ru-RU" smtClean="0"/>
              <a:pPr/>
              <a:t>15.10.2019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start.ru/public/445648/" TargetMode="External"/><Relationship Id="rId2" Type="http://schemas.openxmlformats.org/officeDocument/2006/relationships/hyperlink" Target="http://lbz.ru/books/697/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 2"/>
          <p:cNvSpPr>
            <a:spLocks noGrp="1"/>
          </p:cNvSpPr>
          <p:nvPr>
            <p:ph type="ctrTitle"/>
          </p:nvPr>
        </p:nvSpPr>
        <p:spPr>
          <a:xfrm>
            <a:off x="1115516" y="1844824"/>
            <a:ext cx="8229600" cy="4464496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 smtClean="0"/>
              <a:t>Компьютерные вирусы и антивирусные программы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Урок информатики, 7 класс, УМК авторского коллектива под рук. </a:t>
            </a:r>
            <a:r>
              <a:rPr lang="ru-RU" sz="3600" dirty="0" err="1" smtClean="0"/>
              <a:t>Н.Д.Угриновича</a:t>
            </a:r>
            <a:r>
              <a:rPr lang="ru-RU" sz="3600" dirty="0" smtClean="0"/>
              <a:t>, 7-9 классы</a:t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230316" y="4725144"/>
            <a:ext cx="5832648" cy="1800200"/>
          </a:xfrm>
        </p:spPr>
        <p:txBody>
          <a:bodyPr rtlCol="0">
            <a:normAutofit/>
          </a:bodyPr>
          <a:lstStyle/>
          <a:p>
            <a:pPr rtl="0"/>
            <a:endParaRPr lang="ru-RU" dirty="0" smtClean="0"/>
          </a:p>
          <a:p>
            <a:pPr rtl="0"/>
            <a:r>
              <a:rPr lang="ru-RU" dirty="0" smtClean="0"/>
              <a:t>Автор:</a:t>
            </a:r>
          </a:p>
          <a:p>
            <a:pPr rtl="0"/>
            <a:r>
              <a:rPr lang="ru-RU" dirty="0" smtClean="0"/>
              <a:t> учитель информатики</a:t>
            </a:r>
          </a:p>
          <a:p>
            <a:pPr rtl="0"/>
            <a:r>
              <a:rPr lang="ru-RU" dirty="0" smtClean="0"/>
              <a:t> МОУ </a:t>
            </a:r>
            <a:r>
              <a:rPr lang="ru-RU" dirty="0" err="1" smtClean="0"/>
              <a:t>Есинской</a:t>
            </a:r>
            <a:r>
              <a:rPr lang="ru-RU" dirty="0" smtClean="0"/>
              <a:t> </a:t>
            </a:r>
            <a:r>
              <a:rPr lang="ru-RU" dirty="0" err="1" smtClean="0"/>
              <a:t>сш</a:t>
            </a:r>
            <a:r>
              <a:rPr lang="ru-RU" dirty="0" smtClean="0"/>
              <a:t> </a:t>
            </a:r>
          </a:p>
          <a:p>
            <a:pPr rtl="0"/>
            <a:r>
              <a:rPr lang="ru-RU" dirty="0" smtClean="0"/>
              <a:t>ржевского района </a:t>
            </a:r>
          </a:p>
          <a:p>
            <a:pPr rtl="0"/>
            <a:r>
              <a:rPr lang="ru-RU" dirty="0" smtClean="0"/>
              <a:t>тверской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959768"/>
          </a:xfrm>
        </p:spPr>
        <p:txBody>
          <a:bodyPr rtlCol="0"/>
          <a:lstStyle/>
          <a:p>
            <a:pPr algn="ctr" rtl="0"/>
            <a:r>
              <a:rPr lang="ru-RU" dirty="0" smtClean="0"/>
              <a:t>Антивирусные программы</a:t>
            </a:r>
            <a:endParaRPr lang="ru-RU" dirty="0"/>
          </a:p>
        </p:txBody>
      </p:sp>
      <p:graphicFrame>
        <p:nvGraphicFramePr>
          <p:cNvPr id="3" name="Объект 2" descr="Переменный поток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9943"/>
              </p:ext>
            </p:extLst>
          </p:nvPr>
        </p:nvGraphicFramePr>
        <p:xfrm>
          <a:off x="333772" y="1317746"/>
          <a:ext cx="10332642" cy="536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223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55604" y="476672"/>
            <a:ext cx="9215272" cy="936104"/>
          </a:xfrm>
        </p:spPr>
        <p:txBody>
          <a:bodyPr rtlCol="0"/>
          <a:lstStyle/>
          <a:p>
            <a:pPr algn="ctr" rtl="0"/>
            <a:r>
              <a:rPr lang="ru-RU" dirty="0"/>
              <a:t>З</a:t>
            </a:r>
            <a:r>
              <a:rPr lang="ru-RU" dirty="0" smtClean="0"/>
              <a:t>адача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065213" y="1916832"/>
            <a:ext cx="9925743" cy="3096344"/>
          </a:xfrm>
        </p:spPr>
        <p:txBody>
          <a:bodyPr rtlCol="0">
            <a:noAutofit/>
          </a:bodyPr>
          <a:lstStyle/>
          <a:p>
            <a:pPr rtl="0"/>
            <a:r>
              <a:rPr lang="ru-RU" sz="3200" dirty="0" smtClean="0"/>
              <a:t>Подсчитайте, какое количество  компьютеров будет заражено почтовым вирусом после его четвертой </a:t>
            </a:r>
            <a:r>
              <a:rPr lang="ru-RU" sz="3200" dirty="0" err="1" smtClean="0"/>
              <a:t>саморассылки</a:t>
            </a:r>
            <a:r>
              <a:rPr lang="ru-RU" sz="3200" dirty="0" smtClean="0"/>
              <a:t>, если в адресной книге пользователя содержатся 10 адресов  электронной почты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0850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89756" y="381000"/>
            <a:ext cx="11593287" cy="1031776"/>
          </a:xfrm>
        </p:spPr>
        <p:txBody>
          <a:bodyPr rtlCol="0">
            <a:normAutofit fontScale="90000"/>
          </a:bodyPr>
          <a:lstStyle/>
          <a:p>
            <a:r>
              <a:rPr lang="ru-RU" sz="4000" dirty="0"/>
              <a:t>Основными мерами профилактики вирусов являются:</a:t>
            </a:r>
            <a:endParaRPr lang="ru-RU" sz="4000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89756" y="1772816"/>
            <a:ext cx="11377264" cy="4968552"/>
          </a:xfrm>
        </p:spPr>
        <p:txBody>
          <a:bodyPr rtlCol="0">
            <a:normAutofit fontScale="62500" lnSpcReduction="20000"/>
          </a:bodyPr>
          <a:lstStyle/>
          <a:p>
            <a:r>
              <a:rPr lang="ru-RU" sz="4000" dirty="0"/>
              <a:t> </a:t>
            </a:r>
            <a:r>
              <a:rPr lang="ru-RU" sz="4000" b="1" i="1" dirty="0"/>
              <a:t>резервное копирование</a:t>
            </a:r>
            <a:r>
              <a:rPr lang="ru-RU" sz="4000" dirty="0"/>
              <a:t> информации (создание копий файлов и системных областей жестких дисков);</a:t>
            </a:r>
          </a:p>
          <a:p>
            <a:r>
              <a:rPr lang="ru-RU" sz="4000" dirty="0"/>
              <a:t> </a:t>
            </a:r>
            <a:r>
              <a:rPr lang="ru-RU" sz="4000" b="1" i="1" dirty="0"/>
              <a:t>избегание пользования случайными и неизвестными программами</a:t>
            </a:r>
            <a:r>
              <a:rPr lang="ru-RU" sz="4000" dirty="0"/>
              <a:t>. Чаще всего вирусы распространяются вместе с компьютерными программами;</a:t>
            </a:r>
          </a:p>
          <a:p>
            <a:r>
              <a:rPr lang="ru-RU" sz="4000" dirty="0"/>
              <a:t> </a:t>
            </a:r>
            <a:r>
              <a:rPr lang="ru-RU" sz="4000" b="1" i="1" dirty="0"/>
              <a:t>перезагрузка компьютера</a:t>
            </a:r>
            <a:r>
              <a:rPr lang="ru-RU" sz="4000" dirty="0"/>
              <a:t> перед началом работы, в частности, в случае, если за этим компьютером работали другие пользователи;</a:t>
            </a:r>
          </a:p>
          <a:p>
            <a:r>
              <a:rPr lang="ru-RU" sz="4000" b="1" i="1" dirty="0"/>
              <a:t>применение лицензионного программного </a:t>
            </a:r>
            <a:r>
              <a:rPr lang="ru-RU" sz="4000" b="1" i="1" dirty="0" smtClean="0"/>
              <a:t>обеспечения; </a:t>
            </a:r>
          </a:p>
          <a:p>
            <a:r>
              <a:rPr lang="ru-RU" sz="4000" dirty="0"/>
              <a:t> </a:t>
            </a:r>
            <a:r>
              <a:rPr lang="ru-RU" sz="4000" b="1" i="1" dirty="0" smtClean="0"/>
              <a:t>своевременное обновление </a:t>
            </a:r>
            <a:r>
              <a:rPr lang="ru-RU" sz="4000" dirty="0" smtClean="0"/>
              <a:t>антивирусных программ;</a:t>
            </a:r>
            <a:endParaRPr lang="ru-RU" sz="4000" dirty="0"/>
          </a:p>
          <a:p>
            <a:r>
              <a:rPr lang="ru-RU" sz="4000" dirty="0"/>
              <a:t>  </a:t>
            </a:r>
            <a:r>
              <a:rPr lang="ru-RU" sz="4000" b="1" i="1" dirty="0"/>
              <a:t>применение различных защитных средств при работе на компьютере в любой информационной среде</a:t>
            </a:r>
            <a:r>
              <a:rPr lang="ru-RU" sz="4000" dirty="0"/>
              <a:t> (например, в Интернете).</a:t>
            </a:r>
          </a:p>
          <a:p>
            <a:r>
              <a:rPr lang="ru-RU" sz="4000" dirty="0"/>
              <a:t> </a:t>
            </a:r>
            <a:r>
              <a:rPr lang="ru-RU" sz="4000" b="1" i="1" dirty="0"/>
              <a:t>п</a:t>
            </a:r>
            <a:r>
              <a:rPr lang="ru-RU" sz="4000" b="1" i="1" dirty="0" smtClean="0"/>
              <a:t>роверка</a:t>
            </a:r>
            <a:r>
              <a:rPr lang="ru-RU" sz="4000" b="1" i="1" dirty="0"/>
              <a:t> </a:t>
            </a:r>
            <a:r>
              <a:rPr lang="ru-RU" sz="4000" dirty="0"/>
              <a:t>на наличие вирусов </a:t>
            </a:r>
            <a:r>
              <a:rPr lang="ru-RU" sz="4000" b="1" i="1" dirty="0"/>
              <a:t>файлов, полученных по </a:t>
            </a:r>
            <a:r>
              <a:rPr lang="ru-RU" sz="4000" b="1" i="1" dirty="0" smtClean="0"/>
              <a:t>сети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5901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55604" y="476672"/>
            <a:ext cx="9215272" cy="936104"/>
          </a:xfrm>
        </p:spPr>
        <p:txBody>
          <a:bodyPr rtlCol="0"/>
          <a:lstStyle/>
          <a:p>
            <a:pPr algn="ctr"/>
            <a:r>
              <a:rPr lang="ru-RU" altLang="ru-RU" dirty="0"/>
              <a:t>Список используемых </a:t>
            </a:r>
            <a:r>
              <a:rPr lang="ru-RU" altLang="ru-RU" dirty="0" smtClean="0"/>
              <a:t>источников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065213" y="1916832"/>
            <a:ext cx="9925743" cy="4104456"/>
          </a:xfrm>
        </p:spPr>
        <p:txBody>
          <a:bodyPr rtlCol="0">
            <a:noAutofit/>
          </a:bodyPr>
          <a:lstStyle/>
          <a:p>
            <a:r>
              <a:rPr lang="ru-RU" altLang="ru-RU" sz="2400" b="1" dirty="0"/>
              <a:t>Литература</a:t>
            </a:r>
          </a:p>
          <a:p>
            <a:r>
              <a:rPr lang="ru-RU" altLang="ru-RU" sz="2000" dirty="0" err="1" smtClean="0"/>
              <a:t>Угринович</a:t>
            </a:r>
            <a:r>
              <a:rPr lang="ru-RU" altLang="ru-RU" sz="2000" dirty="0" smtClean="0"/>
              <a:t> Н.Д. Информатика: учебник для 7 класса </a:t>
            </a:r>
            <a:r>
              <a:rPr lang="ru-RU" altLang="ru-RU" sz="2000" dirty="0"/>
              <a:t>– </a:t>
            </a:r>
            <a:r>
              <a:rPr lang="ru-RU" altLang="ru-RU" sz="2000" dirty="0" smtClean="0"/>
              <a:t>БИНОМ, 2017.</a:t>
            </a:r>
            <a:endParaRPr lang="ru-RU" altLang="ru-RU" sz="2000" dirty="0"/>
          </a:p>
          <a:p>
            <a:endParaRPr lang="en-US" altLang="ru-RU" sz="2000" dirty="0"/>
          </a:p>
          <a:p>
            <a:r>
              <a:rPr lang="ru-RU" altLang="ru-RU" sz="2400" b="1" dirty="0"/>
              <a:t>Интернет-источники:</a:t>
            </a:r>
          </a:p>
          <a:p>
            <a:r>
              <a:rPr lang="ru-RU" sz="2000" b="1" dirty="0"/>
              <a:t>Издательство «БИНОМ. Лаборатория знаний</a:t>
            </a:r>
            <a:r>
              <a:rPr lang="ru-RU" sz="2000" b="1" dirty="0" smtClean="0"/>
              <a:t>» </a:t>
            </a:r>
            <a:r>
              <a:rPr lang="en-US" sz="2000" b="1" dirty="0">
                <a:hlinkClick r:id="rId2"/>
              </a:rPr>
              <a:t>http://lbz.ru/books/697</a:t>
            </a:r>
            <a:r>
              <a:rPr lang="en-US" sz="2400" b="1" dirty="0" smtClean="0">
                <a:hlinkClick r:id="rId2"/>
              </a:rPr>
              <a:t>/</a:t>
            </a:r>
            <a:endParaRPr lang="ru-RU" sz="2400" b="1" dirty="0" smtClean="0"/>
          </a:p>
          <a:p>
            <a:endParaRPr lang="en-US" altLang="ru-RU" sz="2400" b="1" dirty="0"/>
          </a:p>
          <a:p>
            <a:r>
              <a:rPr lang="ru-RU" altLang="ru-RU" sz="2400" b="1" dirty="0"/>
              <a:t>Источники иллюстраций</a:t>
            </a:r>
            <a:r>
              <a:rPr lang="ru-RU" altLang="ru-RU" sz="2400" b="1" dirty="0" smtClean="0"/>
              <a:t>:</a:t>
            </a:r>
          </a:p>
          <a:p>
            <a:r>
              <a:rPr lang="ru-RU" altLang="ru-RU" sz="2000" dirty="0" smtClean="0"/>
              <a:t>Первый компьютерный вирус. </a:t>
            </a:r>
            <a:r>
              <a:rPr lang="en-US" altLang="ru-RU" sz="2000" dirty="0" smtClean="0">
                <a:hlinkClick r:id="rId3"/>
              </a:rPr>
              <a:t>https</a:t>
            </a:r>
            <a:r>
              <a:rPr lang="en-US" altLang="ru-RU" sz="2000" dirty="0">
                <a:hlinkClick r:id="rId3"/>
              </a:rPr>
              <a:t>://infostart.ru/public/445648</a:t>
            </a:r>
            <a:r>
              <a:rPr lang="en-US" altLang="ru-RU" sz="2000" dirty="0" smtClean="0">
                <a:hlinkClick r:id="rId3"/>
              </a:rPr>
              <a:t>/</a:t>
            </a:r>
            <a:endParaRPr lang="ru-RU" altLang="ru-RU" sz="2000" dirty="0" smtClean="0"/>
          </a:p>
          <a:p>
            <a:r>
              <a:rPr lang="ru-RU" altLang="ru-RU" sz="2000" dirty="0" smtClean="0"/>
              <a:t>Картинки из личного архива</a:t>
            </a:r>
          </a:p>
          <a:p>
            <a:pPr rtl="0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2358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2412" y="476672"/>
            <a:ext cx="9144001" cy="1080120"/>
          </a:xfrm>
        </p:spPr>
        <p:txBody>
          <a:bodyPr rtlCol="0">
            <a:normAutofit/>
          </a:bodyPr>
          <a:lstStyle/>
          <a:p>
            <a:pPr algn="ctr" rtl="0"/>
            <a:r>
              <a:rPr lang="ru-RU" dirty="0" smtClean="0"/>
              <a:t>Тема урока: Компьютерные вирусы</a:t>
            </a:r>
            <a:br>
              <a:rPr lang="ru-RU" dirty="0" smtClean="0"/>
            </a:br>
            <a:r>
              <a:rPr lang="ru-RU" dirty="0" smtClean="0"/>
              <a:t> и антивирусные программы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418" y="1916832"/>
            <a:ext cx="4827990" cy="4667057"/>
          </a:xfrm>
        </p:spPr>
      </p:pic>
    </p:spTree>
    <p:extLst>
      <p:ext uri="{BB962C8B-B14F-4D97-AF65-F5344CB8AC3E}">
        <p14:creationId xmlns:p14="http://schemas.microsoft.com/office/powerpoint/2010/main" val="176810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dirty="0" smtClean="0"/>
              <a:t>Немного истории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5820" y="1904999"/>
            <a:ext cx="6120679" cy="4114801"/>
          </a:xfrm>
        </p:spPr>
        <p:txBody>
          <a:bodyPr rtlCol="0"/>
          <a:lstStyle/>
          <a:p>
            <a:pPr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Первая «эпидемия» компьютерного вируса произошла в 1986 году, когда вирус по имени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Brain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(англ. «мозг») заражал дискеты персональных компьютеров.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245" y="2564905"/>
            <a:ext cx="4733207" cy="3454896"/>
          </a:xfrm>
        </p:spPr>
      </p:pic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684567" cy="1371600"/>
          </a:xfrm>
        </p:spPr>
        <p:txBody>
          <a:bodyPr rtlCol="0">
            <a:normAutofit/>
          </a:bodyPr>
          <a:lstStyle/>
          <a:p>
            <a:pPr rtl="0"/>
            <a:r>
              <a:rPr lang="ru-RU" sz="4000" dirty="0" smtClean="0"/>
              <a:t>По «среде обитания» вирусы делятся на</a:t>
            </a:r>
            <a:endParaRPr lang="ru-RU" sz="4000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522413" y="2708920"/>
            <a:ext cx="9134391" cy="3310880"/>
          </a:xfrm>
        </p:spPr>
        <p:txBody>
          <a:bodyPr rtlCol="0">
            <a:normAutofit/>
          </a:bodyPr>
          <a:lstStyle/>
          <a:p>
            <a:pPr rtl="0"/>
            <a:r>
              <a:rPr lang="ru-RU" sz="4000" dirty="0" smtClean="0"/>
              <a:t>Файловые вирусы</a:t>
            </a:r>
          </a:p>
          <a:p>
            <a:pPr rtl="0"/>
            <a:r>
              <a:rPr lang="ru-RU" sz="4000" dirty="0" smtClean="0"/>
              <a:t>Макровирусы</a:t>
            </a:r>
          </a:p>
          <a:p>
            <a:pPr rtl="0"/>
            <a:r>
              <a:rPr lang="ru-RU" sz="4000" dirty="0" smtClean="0"/>
              <a:t>Сетевые вирусы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684567" cy="1371600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4000" dirty="0" smtClean="0"/>
              <a:t>Файловые вирусы</a:t>
            </a:r>
            <a:endParaRPr lang="ru-RU" sz="4000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477789" y="2060848"/>
            <a:ext cx="10179016" cy="3958952"/>
          </a:xfrm>
        </p:spPr>
        <p:txBody>
          <a:bodyPr rtlCol="0">
            <a:normAutofit fontScale="92500" lnSpcReduction="10000"/>
          </a:bodyPr>
          <a:lstStyle/>
          <a:p>
            <a:r>
              <a:rPr lang="ru-RU" sz="4000" dirty="0" smtClean="0"/>
              <a:t>внедряются</a:t>
            </a:r>
            <a:r>
              <a:rPr lang="ru-RU" sz="4000" dirty="0"/>
              <a:t> в исполнимые файлы (программы) и обычно активизируются при их запуске. После </a:t>
            </a:r>
            <a:r>
              <a:rPr lang="ru-RU" sz="4000" dirty="0" smtClean="0"/>
              <a:t>запуска зараженной программы  вирусы</a:t>
            </a:r>
            <a:r>
              <a:rPr lang="ru-RU" sz="4000" dirty="0"/>
              <a:t> </a:t>
            </a:r>
            <a:r>
              <a:rPr lang="ru-RU" sz="4000" dirty="0" smtClean="0"/>
              <a:t>находятся </a:t>
            </a:r>
            <a:r>
              <a:rPr lang="ru-RU" sz="4000" dirty="0"/>
              <a:t>в оперативной памяти компьютера и является </a:t>
            </a:r>
            <a:r>
              <a:rPr lang="ru-RU" sz="4000" dirty="0" smtClean="0"/>
              <a:t>активными </a:t>
            </a:r>
            <a:r>
              <a:rPr lang="ru-RU" sz="4000" dirty="0"/>
              <a:t>(то есть </a:t>
            </a:r>
            <a:r>
              <a:rPr lang="ru-RU" sz="4000" dirty="0" smtClean="0"/>
              <a:t>могут </a:t>
            </a:r>
            <a:r>
              <a:rPr lang="ru-RU" sz="4000" dirty="0"/>
              <a:t>заражать другие файлы) вплоть до момента выключения компьютера или перезагрузки операционной системы. </a:t>
            </a:r>
          </a:p>
        </p:txBody>
      </p:sp>
    </p:spTree>
    <p:extLst>
      <p:ext uri="{BB962C8B-B14F-4D97-AF65-F5344CB8AC3E}">
        <p14:creationId xmlns:p14="http://schemas.microsoft.com/office/powerpoint/2010/main" val="422028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684567" cy="1371600"/>
          </a:xfrm>
        </p:spPr>
        <p:txBody>
          <a:bodyPr rtlCol="0">
            <a:normAutofit/>
          </a:bodyPr>
          <a:lstStyle/>
          <a:p>
            <a:pPr algn="ctr"/>
            <a:r>
              <a:rPr lang="ru-RU" sz="4000" dirty="0"/>
              <a:t>Макровирусы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341884" y="1556792"/>
            <a:ext cx="9721080" cy="4536504"/>
          </a:xfrm>
        </p:spPr>
        <p:txBody>
          <a:bodyPr rtlCol="0">
            <a:normAutofit/>
          </a:bodyPr>
          <a:lstStyle/>
          <a:p>
            <a:pPr rtl="0"/>
            <a:r>
              <a:rPr lang="ru-RU" sz="4000" dirty="0" smtClean="0"/>
              <a:t>заражают файлы документов, например текстовых документов. После загрузки зараженного документа в текстовый редактор макровирус постоянно присутствует в оперативной памяти компьютера и может заражать другие документы.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63546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684567" cy="1371600"/>
          </a:xfrm>
        </p:spPr>
        <p:txBody>
          <a:bodyPr rtlCol="0">
            <a:normAutofit/>
          </a:bodyPr>
          <a:lstStyle/>
          <a:p>
            <a:pPr algn="ctr"/>
            <a:r>
              <a:rPr lang="ru-RU" sz="4000" dirty="0"/>
              <a:t>Сетевые вирусы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522413" y="1752600"/>
            <a:ext cx="9134391" cy="4267200"/>
          </a:xfrm>
        </p:spPr>
        <p:txBody>
          <a:bodyPr rtlCol="0">
            <a:normAutofit fontScale="92500" lnSpcReduction="10000"/>
          </a:bodyPr>
          <a:lstStyle/>
          <a:p>
            <a:r>
              <a:rPr lang="ru-RU" sz="4000" dirty="0"/>
              <a:t>Могут передавать по компьютерным сетям свой программный код и запускать его на компьютерах, подключённых к </a:t>
            </a:r>
            <a:r>
              <a:rPr lang="ru-RU" sz="4000" dirty="0" smtClean="0"/>
              <a:t>этим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сетям.  </a:t>
            </a:r>
          </a:p>
          <a:p>
            <a:r>
              <a:rPr lang="ru-RU" sz="4000" dirty="0" smtClean="0"/>
              <a:t>Заражение сетевым </a:t>
            </a:r>
            <a:r>
              <a:rPr lang="ru-RU" sz="4000" dirty="0"/>
              <a:t>вирусом может произойти при работе </a:t>
            </a:r>
            <a:r>
              <a:rPr lang="ru-RU" sz="4000" dirty="0" smtClean="0"/>
              <a:t>с электронной 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 </a:t>
            </a:r>
            <a:r>
              <a:rPr lang="ru-RU" sz="4000" dirty="0"/>
              <a:t>почтой или при </a:t>
            </a:r>
            <a:r>
              <a:rPr lang="ru-RU" sz="4000" dirty="0" smtClean="0"/>
              <a:t>«путешествиях»</a:t>
            </a:r>
            <a:r>
              <a:rPr lang="ru-RU" sz="4000" dirty="0"/>
              <a:t>  по Всемирной </a:t>
            </a:r>
            <a:r>
              <a:rPr lang="ru-RU" sz="4000" dirty="0" smtClean="0"/>
              <a:t>паутине.</a:t>
            </a:r>
          </a:p>
        </p:txBody>
      </p:sp>
    </p:spTree>
    <p:extLst>
      <p:ext uri="{BB962C8B-B14F-4D97-AF65-F5344CB8AC3E}">
        <p14:creationId xmlns:p14="http://schemas.microsoft.com/office/powerpoint/2010/main" val="391616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684567" cy="1371600"/>
          </a:xfrm>
        </p:spPr>
        <p:txBody>
          <a:bodyPr rtlCol="0">
            <a:normAutofit/>
          </a:bodyPr>
          <a:lstStyle/>
          <a:p>
            <a:pPr algn="ctr"/>
            <a:r>
              <a:rPr lang="ru-RU" sz="4000" smtClean="0"/>
              <a:t>Почтовые сетевые вирусы</a:t>
            </a:r>
            <a:br>
              <a:rPr lang="ru-RU" sz="4000" smtClean="0"/>
            </a:br>
            <a:endParaRPr lang="ru-RU" sz="4000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693812" y="1381918"/>
            <a:ext cx="9971376" cy="4790281"/>
          </a:xfrm>
        </p:spPr>
        <p:txBody>
          <a:bodyPr rtlCol="0">
            <a:normAutofit/>
          </a:bodyPr>
          <a:lstStyle/>
          <a:p>
            <a:r>
              <a:rPr lang="ru-RU" sz="4000" dirty="0" smtClean="0"/>
              <a:t>Создают большую опасность. Они распространяются по компьютерным сетям во вложенных в почтовое сообщение файлах.  Активация почтового вируса происходит при открытии вложения к сообщению электронной почты. </a:t>
            </a:r>
          </a:p>
        </p:txBody>
      </p:sp>
      <p:sp>
        <p:nvSpPr>
          <p:cNvPr id="5" name="Объект 13"/>
          <p:cNvSpPr txBox="1">
            <a:spLocks/>
          </p:cNvSpPr>
          <p:nvPr/>
        </p:nvSpPr>
        <p:spPr>
          <a:xfrm>
            <a:off x="1674813" y="1905000"/>
            <a:ext cx="9134391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000" dirty="0" smtClean="0"/>
          </a:p>
        </p:txBody>
      </p:sp>
      <p:sp>
        <p:nvSpPr>
          <p:cNvPr id="6" name="Объект 13"/>
          <p:cNvSpPr txBox="1">
            <a:spLocks/>
          </p:cNvSpPr>
          <p:nvPr/>
        </p:nvSpPr>
        <p:spPr>
          <a:xfrm>
            <a:off x="1674813" y="1905000"/>
            <a:ext cx="4499991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0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708" y="4581128"/>
            <a:ext cx="26670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7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684567" cy="137160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4000" dirty="0" smtClean="0"/>
              <a:t>Лавинообразное </a:t>
            </a:r>
            <a:r>
              <a:rPr lang="ru-RU" sz="4400" dirty="0" smtClean="0"/>
              <a:t>заражение</a:t>
            </a:r>
            <a:r>
              <a:rPr lang="ru-RU" sz="4000" dirty="0" smtClean="0"/>
              <a:t> компьютеров почтовым вирусом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52" y="1750775"/>
            <a:ext cx="9892990" cy="4392488"/>
          </a:xfrm>
        </p:spPr>
      </p:pic>
    </p:spTree>
    <p:extLst>
      <p:ext uri="{BB962C8B-B14F-4D97-AF65-F5344CB8AC3E}">
        <p14:creationId xmlns:p14="http://schemas.microsoft.com/office/powerpoint/2010/main" val="353371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Синий цифровой тоннель (16 x 9)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896_TF02895261_TF02895261.potx" id="{B6CEA06A-6068-4B4A-BA2F-705122E61509}" vid="{D5DC9138-7F6C-4334-982D-29E09F89611B}"/>
    </a:ext>
  </a:extLst>
</a:theme>
</file>

<file path=ppt/theme/theme2.xml><?xml version="1.0" encoding="utf-8"?>
<a:theme xmlns:a="http://schemas.openxmlformats.org/drawingml/2006/main" name="Тема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E41224-0370-4595-877C-23316CD80004}">
  <ds:schemaRefs>
    <ds:schemaRef ds:uri="http://purl.org/dc/elements/1.1/"/>
    <ds:schemaRef ds:uri="http://purl.org/dc/terms/"/>
    <ds:schemaRef ds:uri="4873beb7-5857-4685-be1f-d57550cc96cc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Бизнес-презентация с синим цифровым тоннелем (широкоэкранный формат)</Template>
  <TotalTime>0</TotalTime>
  <Words>237</Words>
  <Application>Microsoft Office PowerPoint</Application>
  <PresentationFormat>Произвольный</PresentationFormat>
  <Paragraphs>49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Corbel</vt:lpstr>
      <vt:lpstr>Times New Roman</vt:lpstr>
      <vt:lpstr>Синий цифровой тоннель (16 x 9)</vt:lpstr>
      <vt:lpstr>Компьютерные вирусы и антивирусные программы  Урок информатики, 7 класс, УМК авторского коллектива под рук. Н.Д.Угриновича, 7-9 классы  </vt:lpstr>
      <vt:lpstr>Тема урока: Компьютерные вирусы  и антивирусные программы</vt:lpstr>
      <vt:lpstr>Немного истории</vt:lpstr>
      <vt:lpstr>По «среде обитания» вирусы делятся на</vt:lpstr>
      <vt:lpstr>Файловые вирусы</vt:lpstr>
      <vt:lpstr>Макровирусы </vt:lpstr>
      <vt:lpstr>Сетевые вирусы </vt:lpstr>
      <vt:lpstr>Почтовые сетевые вирусы </vt:lpstr>
      <vt:lpstr>Лавинообразное заражение компьютеров почтовым вирусом </vt:lpstr>
      <vt:lpstr>Антивирусные программы</vt:lpstr>
      <vt:lpstr>Задача</vt:lpstr>
      <vt:lpstr>Основными мерами профилактики вирусов являются:</vt:lpstr>
      <vt:lpstr>Список используемых источников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2019-10-15T09:22:58Z</dcterms:created>
  <dcterms:modified xsi:type="dcterms:W3CDTF">2019-10-15T14:01:30Z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