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sldIdLst>
    <p:sldId id="256" r:id="rId2"/>
    <p:sldId id="266" r:id="rId3"/>
    <p:sldId id="258" r:id="rId4"/>
    <p:sldId id="257" r:id="rId5"/>
    <p:sldId id="259" r:id="rId6"/>
    <p:sldId id="260" r:id="rId7"/>
    <p:sldId id="261" r:id="rId8"/>
    <p:sldId id="262" r:id="rId9"/>
    <p:sldId id="265" r:id="rId10"/>
    <p:sldId id="263" r:id="rId11"/>
    <p:sldId id="267" r:id="rId12"/>
    <p:sldId id="268" r:id="rId13"/>
    <p:sldId id="269" r:id="rId14"/>
    <p:sldId id="270" r:id="rId15"/>
    <p:sldId id="271" r:id="rId16"/>
    <p:sldId id="274" r:id="rId17"/>
    <p:sldId id="264" r:id="rId18"/>
    <p:sldId id="272" r:id="rId19"/>
    <p:sldId id="273" r:id="rId20"/>
    <p:sldId id="275"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3C5D739D-C0EE-4347-875C-01D062514A7B}" type="datetimeFigureOut">
              <a:rPr lang="ru-RU" smtClean="0"/>
              <a:pPr/>
              <a:t>22.10.2015</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C510E99F-2139-4C9F-8C41-7CBFAB00546C}"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C5D739D-C0EE-4347-875C-01D062514A7B}" type="datetimeFigureOut">
              <a:rPr lang="ru-RU" smtClean="0"/>
              <a:pPr/>
              <a:t>22.10.2015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10E99F-2139-4C9F-8C41-7CBFAB00546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C5D739D-C0EE-4347-875C-01D062514A7B}" type="datetimeFigureOut">
              <a:rPr lang="ru-RU" smtClean="0"/>
              <a:pPr/>
              <a:t>22.10.2015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10E99F-2139-4C9F-8C41-7CBFAB00546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3C5D739D-C0EE-4347-875C-01D062514A7B}" type="datetimeFigureOut">
              <a:rPr lang="ru-RU" smtClean="0"/>
              <a:pPr/>
              <a:t>22.10.2015</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C510E99F-2139-4C9F-8C41-7CBFAB00546C}"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3C5D739D-C0EE-4347-875C-01D062514A7B}" type="datetimeFigureOut">
              <a:rPr lang="ru-RU" smtClean="0"/>
              <a:pPr/>
              <a:t>22.10.2015</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C510E99F-2139-4C9F-8C41-7CBFAB00546C}"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3C5D739D-C0EE-4347-875C-01D062514A7B}" type="datetimeFigureOut">
              <a:rPr lang="ru-RU" smtClean="0"/>
              <a:pPr/>
              <a:t>22.10.2015</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C510E99F-2139-4C9F-8C41-7CBFAB00546C}"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3C5D739D-C0EE-4347-875C-01D062514A7B}" type="datetimeFigureOut">
              <a:rPr lang="ru-RU" smtClean="0"/>
              <a:pPr/>
              <a:t>22.10.2015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C510E99F-2139-4C9F-8C41-7CBFAB00546C}"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3C5D739D-C0EE-4347-875C-01D062514A7B}" type="datetimeFigureOut">
              <a:rPr lang="ru-RU" smtClean="0"/>
              <a:pPr/>
              <a:t>22.10.2015</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10E99F-2139-4C9F-8C41-7CBFAB00546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3C5D739D-C0EE-4347-875C-01D062514A7B}" type="datetimeFigureOut">
              <a:rPr lang="ru-RU" smtClean="0"/>
              <a:pPr/>
              <a:t>22.10.2015</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510E99F-2139-4C9F-8C41-7CBFAB00546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3C5D739D-C0EE-4347-875C-01D062514A7B}" type="datetimeFigureOut">
              <a:rPr lang="ru-RU" smtClean="0"/>
              <a:pPr/>
              <a:t>22.10.2015</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510E99F-2139-4C9F-8C41-7CBFAB00546C}"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3C5D739D-C0EE-4347-875C-01D062514A7B}" type="datetimeFigureOut">
              <a:rPr lang="ru-RU" smtClean="0"/>
              <a:pPr/>
              <a:t>22.10.2015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C510E99F-2139-4C9F-8C41-7CBFAB00546C}"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3C5D739D-C0EE-4347-875C-01D062514A7B}" type="datetimeFigureOut">
              <a:rPr lang="ru-RU" smtClean="0"/>
              <a:pPr/>
              <a:t>22.10.2015</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510E99F-2139-4C9F-8C41-7CBFAB00546C}"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9.gif"/><Relationship Id="rId4" Type="http://schemas.openxmlformats.org/officeDocument/2006/relationships/image" Target="../media/image8.wmf"/></Relationships>
</file>

<file path=ppt/slides/_rels/slide11.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4.wmf"/><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gif"/><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9.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28662" y="2500306"/>
            <a:ext cx="7405710" cy="1222375"/>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a:sp3d extrusionH="57150">
              <a:bevelT w="38100" h="38100"/>
            </a:sp3d>
          </a:bodyPr>
          <a:lstStyle/>
          <a:p>
            <a:pPr algn="ctr"/>
            <a:r>
              <a:rPr lang="ru-RU" b="1" dirty="0" smtClean="0">
                <a:solidFill>
                  <a:sysClr val="windowText" lastClr="000000"/>
                </a:solidFill>
                <a:latin typeface="Arial Black" pitchFamily="34" charset="0"/>
              </a:rPr>
              <a:t>Современный урок иностранного языка </a:t>
            </a:r>
            <a:endParaRPr lang="ru-RU" b="1" dirty="0">
              <a:solidFill>
                <a:sysClr val="windowText" lastClr="000000"/>
              </a:solidFill>
              <a:latin typeface="Arial Black" pitchFamily="34" charset="0"/>
            </a:endParaRPr>
          </a:p>
        </p:txBody>
      </p:sp>
      <p:sp>
        <p:nvSpPr>
          <p:cNvPr id="3" name="Подзаголовок 2"/>
          <p:cNvSpPr>
            <a:spLocks noGrp="1"/>
          </p:cNvSpPr>
          <p:nvPr>
            <p:ph type="subTitle" idx="1"/>
          </p:nvPr>
        </p:nvSpPr>
        <p:spPr>
          <a:xfrm>
            <a:off x="1500166" y="500042"/>
            <a:ext cx="6143668" cy="107157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a:noAutofit/>
            <a:sp3d extrusionH="57150">
              <a:bevelT w="38100" h="38100"/>
            </a:sp3d>
          </a:bodyPr>
          <a:lstStyle/>
          <a:p>
            <a:pPr algn="ctr"/>
            <a:r>
              <a:rPr lang="ru-RU" sz="4400" b="1" dirty="0" smtClean="0">
                <a:solidFill>
                  <a:schemeClr val="tx1"/>
                </a:solidFill>
              </a:rPr>
              <a:t>ФГОС II поколения</a:t>
            </a:r>
            <a:endParaRPr lang="ru-RU" sz="4400" b="1" dirty="0">
              <a:solidFill>
                <a:schemeClr val="tx1"/>
              </a:solidFill>
            </a:endParaRPr>
          </a:p>
        </p:txBody>
      </p:sp>
      <p:pic>
        <p:nvPicPr>
          <p:cNvPr id="4" name="Picture 6"/>
          <p:cNvPicPr>
            <a:picLocks noChangeAspect="1" noChangeArrowheads="1"/>
          </p:cNvPicPr>
          <p:nvPr/>
        </p:nvPicPr>
        <p:blipFill>
          <a:blip r:embed="rId2"/>
          <a:srcRect/>
          <a:stretch>
            <a:fillRect/>
          </a:stretch>
        </p:blipFill>
        <p:spPr bwMode="auto">
          <a:xfrm>
            <a:off x="0" y="0"/>
            <a:ext cx="1309678" cy="1571612"/>
          </a:xfrm>
          <a:prstGeom prst="rect">
            <a:avLst/>
          </a:prstGeom>
          <a:noFill/>
          <a:ln w="9525">
            <a:noFill/>
            <a:miter lim="800000"/>
            <a:headEnd/>
            <a:tailEnd/>
          </a:ln>
        </p:spPr>
      </p:pic>
      <p:pic>
        <p:nvPicPr>
          <p:cNvPr id="5" name="Picture 5" descr="жхзщдюз"/>
          <p:cNvPicPr>
            <a:picLocks noChangeAspect="1" noChangeArrowheads="1"/>
          </p:cNvPicPr>
          <p:nvPr/>
        </p:nvPicPr>
        <p:blipFill>
          <a:blip r:embed="rId3"/>
          <a:srcRect/>
          <a:stretch>
            <a:fillRect/>
          </a:stretch>
        </p:blipFill>
        <p:spPr bwMode="auto">
          <a:xfrm>
            <a:off x="3000364" y="4000504"/>
            <a:ext cx="2351516" cy="24288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563004" cy="1500198"/>
          </a:xfrm>
        </p:spPr>
        <p:txBody>
          <a:bodyPr>
            <a:normAutofit/>
          </a:bodyPr>
          <a:lstStyle/>
          <a:p>
            <a:pPr algn="ctr"/>
            <a:r>
              <a:rPr lang="ru-RU" b="1" dirty="0" smtClean="0">
                <a:solidFill>
                  <a:schemeClr val="tx1"/>
                </a:solidFill>
              </a:rPr>
              <a:t>Главная задача учителя </a:t>
            </a:r>
            <a:br>
              <a:rPr lang="ru-RU" b="1" dirty="0" smtClean="0">
                <a:solidFill>
                  <a:schemeClr val="tx1"/>
                </a:solidFill>
              </a:rPr>
            </a:br>
            <a:r>
              <a:rPr lang="ru-RU" b="1" dirty="0" smtClean="0">
                <a:solidFill>
                  <a:schemeClr val="tx1"/>
                </a:solidFill>
              </a:rPr>
              <a:t>иностранного языка</a:t>
            </a:r>
            <a:endParaRPr lang="ru-RU" b="1" dirty="0">
              <a:solidFill>
                <a:schemeClr val="tx1"/>
              </a:solidFill>
            </a:endParaRPr>
          </a:p>
        </p:txBody>
      </p:sp>
      <p:sp>
        <p:nvSpPr>
          <p:cNvPr id="3" name="Содержимое 2"/>
          <p:cNvSpPr>
            <a:spLocks noGrp="1"/>
          </p:cNvSpPr>
          <p:nvPr>
            <p:ph idx="1"/>
          </p:nvPr>
        </p:nvSpPr>
        <p:spPr>
          <a:xfrm>
            <a:off x="304800" y="1554162"/>
            <a:ext cx="8553480" cy="2732094"/>
          </a:xfrm>
        </p:spPr>
        <p:txBody>
          <a:bodyPr>
            <a:normAutofit fontScale="92500" lnSpcReduction="20000"/>
          </a:bodyPr>
          <a:lstStyle/>
          <a:p>
            <a:r>
              <a:rPr lang="ru-RU" dirty="0" smtClean="0">
                <a:solidFill>
                  <a:schemeClr val="tx1"/>
                </a:solidFill>
              </a:rPr>
              <a:t>Помочь ребёнку овладеть многообразными способами самостоятельного получения и усвоения знаний, способствовать развитию его творческого потенциала, организовать благоприятные условия для успешных учебных действий на уроке. Но для этого учитель должен чётко знать: чему учить и как учить.</a:t>
            </a:r>
            <a:endParaRPr lang="ru-RU" dirty="0">
              <a:solidFill>
                <a:schemeClr val="tx1"/>
              </a:solidFill>
            </a:endParaRPr>
          </a:p>
        </p:txBody>
      </p:sp>
      <p:pic>
        <p:nvPicPr>
          <p:cNvPr id="5" name="Picture 5" descr="C:\Users\Администратор\Desktop\курсы ФГОС11\iCA2WR3IJ.jpg"/>
          <p:cNvPicPr>
            <a:picLocks noChangeAspect="1" noChangeArrowheads="1"/>
          </p:cNvPicPr>
          <p:nvPr/>
        </p:nvPicPr>
        <p:blipFill>
          <a:blip r:embed="rId2"/>
          <a:srcRect/>
          <a:stretch>
            <a:fillRect/>
          </a:stretch>
        </p:blipFill>
        <p:spPr bwMode="auto">
          <a:xfrm>
            <a:off x="7643834" y="142852"/>
            <a:ext cx="1273175" cy="357188"/>
          </a:xfrm>
          <a:prstGeom prst="rect">
            <a:avLst/>
          </a:prstGeom>
          <a:noFill/>
          <a:ln w="9525">
            <a:noFill/>
            <a:miter lim="800000"/>
            <a:headEnd/>
            <a:tailEnd/>
          </a:ln>
        </p:spPr>
      </p:pic>
      <p:grpSp>
        <p:nvGrpSpPr>
          <p:cNvPr id="6" name="Группа 28"/>
          <p:cNvGrpSpPr>
            <a:grpSpLocks/>
          </p:cNvGrpSpPr>
          <p:nvPr/>
        </p:nvGrpSpPr>
        <p:grpSpPr bwMode="auto">
          <a:xfrm>
            <a:off x="2071670" y="4286256"/>
            <a:ext cx="4714878" cy="2071683"/>
            <a:chOff x="1071538" y="2071678"/>
            <a:chExt cx="7389837" cy="4777760"/>
          </a:xfrm>
        </p:grpSpPr>
        <p:pic>
          <p:nvPicPr>
            <p:cNvPr id="7" name="Picture 3" descr="J0079115"/>
            <p:cNvPicPr>
              <a:picLocks noChangeAspect="1" noChangeArrowheads="1"/>
            </p:cNvPicPr>
            <p:nvPr/>
          </p:nvPicPr>
          <p:blipFill>
            <a:blip r:embed="rId3"/>
            <a:srcRect/>
            <a:stretch>
              <a:fillRect/>
            </a:stretch>
          </p:blipFill>
          <p:spPr bwMode="auto">
            <a:xfrm>
              <a:off x="6372225" y="2098675"/>
              <a:ext cx="2089150" cy="4465638"/>
            </a:xfrm>
            <a:prstGeom prst="rect">
              <a:avLst/>
            </a:prstGeom>
            <a:noFill/>
            <a:ln w="9525">
              <a:noFill/>
              <a:miter lim="800000"/>
              <a:headEnd/>
              <a:tailEnd/>
            </a:ln>
          </p:spPr>
        </p:pic>
        <p:pic>
          <p:nvPicPr>
            <p:cNvPr id="8" name="Picture 2" descr="J0079114"/>
            <p:cNvPicPr>
              <a:picLocks noChangeAspect="1" noChangeArrowheads="1"/>
            </p:cNvPicPr>
            <p:nvPr/>
          </p:nvPicPr>
          <p:blipFill>
            <a:blip r:embed="rId4"/>
            <a:srcRect/>
            <a:stretch>
              <a:fillRect/>
            </a:stretch>
          </p:blipFill>
          <p:spPr bwMode="auto">
            <a:xfrm>
              <a:off x="1071538" y="2071678"/>
              <a:ext cx="2000250" cy="4530725"/>
            </a:xfrm>
            <a:prstGeom prst="rect">
              <a:avLst/>
            </a:prstGeom>
            <a:noFill/>
            <a:ln w="9525">
              <a:noFill/>
              <a:miter lim="800000"/>
              <a:headEnd/>
              <a:tailEnd/>
            </a:ln>
          </p:spPr>
        </p:pic>
        <p:pic>
          <p:nvPicPr>
            <p:cNvPr id="9" name="Picture 4" descr="AG00317_"/>
            <p:cNvPicPr>
              <a:picLocks noChangeAspect="1" noChangeArrowheads="1" noCrop="1"/>
            </p:cNvPicPr>
            <p:nvPr/>
          </p:nvPicPr>
          <p:blipFill>
            <a:blip r:embed="rId5"/>
            <a:srcRect/>
            <a:stretch>
              <a:fillRect/>
            </a:stretch>
          </p:blipFill>
          <p:spPr bwMode="auto">
            <a:xfrm>
              <a:off x="3694009" y="3969713"/>
              <a:ext cx="2241550" cy="2879725"/>
            </a:xfrm>
            <a:prstGeom prst="rect">
              <a:avLst/>
            </a:prstGeom>
            <a:noFill/>
            <a:ln w="9525">
              <a:noFill/>
              <a:miter lim="800000"/>
              <a:headEnd/>
              <a:tailEnd/>
            </a:ln>
          </p:spPr>
        </p:pic>
        <p:sp>
          <p:nvSpPr>
            <p:cNvPr id="10" name="Выноска со стрелкой вниз 9"/>
            <p:cNvSpPr/>
            <p:nvPr/>
          </p:nvSpPr>
          <p:spPr>
            <a:xfrm>
              <a:off x="3117311" y="2275413"/>
              <a:ext cx="3253756" cy="2123449"/>
            </a:xfrm>
            <a:prstGeom prst="downArrowCallout">
              <a:avLst/>
            </a:prstGeom>
            <a:solidFill>
              <a:schemeClr val="bg2">
                <a:lumMod val="25000"/>
                <a:lumOff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600"/>
                </a:spcBef>
                <a:spcAft>
                  <a:spcPts val="0"/>
                </a:spcAft>
                <a:defRPr/>
              </a:pPr>
              <a:endParaRPr lang="ru-RU" sz="2000" b="1" dirty="0">
                <a:solidFill>
                  <a:schemeClr val="tx1"/>
                </a:solidFill>
                <a:cs typeface="Arial" charset="0"/>
              </a:endParaRPr>
            </a:p>
            <a:p>
              <a:pPr algn="ctr" fontAlgn="auto">
                <a:spcBef>
                  <a:spcPts val="0"/>
                </a:spcBef>
                <a:spcAft>
                  <a:spcPts val="0"/>
                </a:spcAft>
                <a:defRPr/>
              </a:pPr>
              <a:r>
                <a:rPr lang="ru-RU" sz="1400" b="1" dirty="0">
                  <a:solidFill>
                    <a:schemeClr val="tx1"/>
                  </a:solidFill>
                  <a:cs typeface="Arial" charset="0"/>
                </a:rPr>
                <a:t>Для чего учить?</a:t>
              </a:r>
            </a:p>
            <a:p>
              <a:pPr algn="ctr" fontAlgn="auto">
                <a:spcBef>
                  <a:spcPts val="0"/>
                </a:spcBef>
                <a:spcAft>
                  <a:spcPts val="0"/>
                </a:spcAft>
                <a:defRPr/>
              </a:pPr>
              <a:r>
                <a:rPr lang="ru-RU" sz="1400" b="1" dirty="0">
                  <a:solidFill>
                    <a:schemeClr val="tx1"/>
                  </a:solidFill>
                  <a:cs typeface="Arial" charset="0"/>
                </a:rPr>
                <a:t>Чему учить?</a:t>
              </a:r>
            </a:p>
            <a:p>
              <a:pPr algn="ctr" fontAlgn="auto">
                <a:spcBef>
                  <a:spcPts val="0"/>
                </a:spcBef>
                <a:spcAft>
                  <a:spcPts val="0"/>
                </a:spcAft>
                <a:defRPr/>
              </a:pPr>
              <a:r>
                <a:rPr lang="ru-RU" sz="1400" b="1" dirty="0">
                  <a:solidFill>
                    <a:schemeClr val="tx1"/>
                  </a:solidFill>
                  <a:cs typeface="Arial" charset="0"/>
                </a:rPr>
                <a:t>Как учить?</a:t>
              </a:r>
            </a:p>
            <a:p>
              <a:pPr algn="ctr" fontAlgn="auto">
                <a:spcBef>
                  <a:spcPts val="0"/>
                </a:spcBef>
                <a:spcAft>
                  <a:spcPts val="0"/>
                </a:spcAft>
                <a:defRPr/>
              </a:pPr>
              <a:endParaRPr lang="ru-RU" dirty="0"/>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285728"/>
            <a:ext cx="8686800" cy="5429288"/>
          </a:xfrm>
        </p:spPr>
        <p:txBody>
          <a:bodyPr>
            <a:normAutofit fontScale="85000" lnSpcReduction="20000"/>
          </a:bodyPr>
          <a:lstStyle/>
          <a:p>
            <a:r>
              <a:rPr lang="ru-RU" dirty="0" smtClean="0">
                <a:solidFill>
                  <a:schemeClr val="tx1"/>
                </a:solidFill>
              </a:rPr>
              <a:t>Если сравнивать цели и задачи с прежними стандартами, их формулировка изменилась мало. Произошло лишь смещение акцентов на результаты освоения основной образовательной программы основного общего образования, которые представлены в виде личностных, </a:t>
            </a:r>
            <a:r>
              <a:rPr lang="ru-RU" dirty="0" err="1" smtClean="0">
                <a:solidFill>
                  <a:schemeClr val="tx1"/>
                </a:solidFill>
              </a:rPr>
              <a:t>метапредметных</a:t>
            </a:r>
            <a:r>
              <a:rPr lang="ru-RU" dirty="0" smtClean="0">
                <a:solidFill>
                  <a:schemeClr val="tx1"/>
                </a:solidFill>
              </a:rPr>
              <a:t> и предметных результатов. Вся учебная деятельность должна строиться на основе </a:t>
            </a:r>
            <a:r>
              <a:rPr lang="ru-RU" dirty="0" err="1" smtClean="0">
                <a:solidFill>
                  <a:schemeClr val="tx1"/>
                </a:solidFill>
              </a:rPr>
              <a:t>деятельностного</a:t>
            </a:r>
            <a:r>
              <a:rPr lang="ru-RU" dirty="0" smtClean="0">
                <a:solidFill>
                  <a:schemeClr val="tx1"/>
                </a:solidFill>
              </a:rPr>
              <a:t> подхода, цель которого заключается в развитии личности обучающегося на основе освоения универсальных способов деятельности. Уроки должны строиться по совершенно иной схеме. Ведь ребенок не может развиваться при пассивном восприятии учебного материала. Обучающийся должен стать живым участником образовательного процесса.</a:t>
            </a:r>
            <a:endParaRPr lang="ru-RU" dirty="0">
              <a:solidFill>
                <a:schemeClr val="tx1"/>
              </a:solidFill>
            </a:endParaRPr>
          </a:p>
        </p:txBody>
      </p:sp>
      <p:pic>
        <p:nvPicPr>
          <p:cNvPr id="4" name="Picture 5" descr="PE00014_"/>
          <p:cNvPicPr>
            <a:picLocks noChangeAspect="1" noChangeArrowheads="1"/>
          </p:cNvPicPr>
          <p:nvPr/>
        </p:nvPicPr>
        <p:blipFill>
          <a:blip r:embed="rId2"/>
          <a:srcRect/>
          <a:stretch>
            <a:fillRect/>
          </a:stretch>
        </p:blipFill>
        <p:spPr bwMode="auto">
          <a:xfrm>
            <a:off x="1142976" y="5300617"/>
            <a:ext cx="2286016" cy="1557383"/>
          </a:xfrm>
          <a:prstGeom prst="rect">
            <a:avLst/>
          </a:prstGeom>
          <a:noFill/>
        </p:spPr>
      </p:pic>
      <p:pic>
        <p:nvPicPr>
          <p:cNvPr id="5" name="Picture 4" descr="BD00146_"/>
          <p:cNvPicPr>
            <a:picLocks noChangeAspect="1" noChangeArrowheads="1"/>
          </p:cNvPicPr>
          <p:nvPr/>
        </p:nvPicPr>
        <p:blipFill>
          <a:blip r:embed="rId3"/>
          <a:srcRect/>
          <a:stretch>
            <a:fillRect/>
          </a:stretch>
        </p:blipFill>
        <p:spPr bwMode="auto">
          <a:xfrm>
            <a:off x="7000892" y="4952788"/>
            <a:ext cx="1928794" cy="1905212"/>
          </a:xfrm>
          <a:prstGeom prst="rect">
            <a:avLst/>
          </a:prstGeom>
          <a:noFill/>
        </p:spPr>
      </p:pic>
      <p:pic>
        <p:nvPicPr>
          <p:cNvPr id="6" name="Picture 5" descr="C:\Users\Администратор\Desktop\курсы ФГОС11\iCA2WR3IJ.jpg"/>
          <p:cNvPicPr>
            <a:picLocks noChangeAspect="1" noChangeArrowheads="1"/>
          </p:cNvPicPr>
          <p:nvPr/>
        </p:nvPicPr>
        <p:blipFill>
          <a:blip r:embed="rId4"/>
          <a:srcRect/>
          <a:stretch>
            <a:fillRect/>
          </a:stretch>
        </p:blipFill>
        <p:spPr bwMode="auto">
          <a:xfrm>
            <a:off x="7643834" y="214290"/>
            <a:ext cx="1273175" cy="357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214290"/>
            <a:ext cx="8686800" cy="1785950"/>
          </a:xfrm>
        </p:spPr>
        <p:txBody>
          <a:bodyPr>
            <a:normAutofit/>
          </a:bodyPr>
          <a:lstStyle/>
          <a:p>
            <a:pPr algn="ctr"/>
            <a:r>
              <a:rPr lang="ru-RU" sz="2400" b="1" dirty="0" smtClean="0">
                <a:solidFill>
                  <a:schemeClr val="tx1"/>
                </a:solidFill>
              </a:rPr>
              <a:t>Моделируя урок, современному учителю следует придерживаться следующих правил: </a:t>
            </a:r>
            <a:endParaRPr lang="ru-RU" sz="2400" b="1" dirty="0">
              <a:solidFill>
                <a:schemeClr val="tx1"/>
              </a:solidFill>
            </a:endParaRPr>
          </a:p>
        </p:txBody>
      </p:sp>
      <p:sp>
        <p:nvSpPr>
          <p:cNvPr id="3" name="Содержимое 2"/>
          <p:cNvSpPr>
            <a:spLocks noGrp="1"/>
          </p:cNvSpPr>
          <p:nvPr>
            <p:ph idx="1"/>
          </p:nvPr>
        </p:nvSpPr>
        <p:spPr/>
        <p:txBody>
          <a:bodyPr>
            <a:normAutofit lnSpcReduction="10000"/>
          </a:bodyPr>
          <a:lstStyle/>
          <a:p>
            <a:pPr lvl="0"/>
            <a:r>
              <a:rPr lang="ru-RU" dirty="0" smtClean="0">
                <a:solidFill>
                  <a:schemeClr val="tx1"/>
                </a:solidFill>
              </a:rPr>
              <a:t>Конкретно определить тему, цели, тип урока и его место в развороте учебной программы. Рождение любого урока нужно начинать с осознания и правильного, четкого определения его конечной цели — чего учитель хочет добиться; затем установления средства — что поможет учителю в достижении цели, а уж затем определения способа — как учитель будет действовать, чтобы цель была достигнута. </a:t>
            </a:r>
          </a:p>
          <a:p>
            <a:endParaRPr lang="ru-RU" dirty="0">
              <a:solidFill>
                <a:schemeClr val="tx1"/>
              </a:solidFill>
            </a:endParaRPr>
          </a:p>
        </p:txBody>
      </p:sp>
      <p:pic>
        <p:nvPicPr>
          <p:cNvPr id="4" name="Picture 5" descr="C:\Users\Администратор\Desktop\курсы ФГОС11\iCA2WR3IJ.jpg"/>
          <p:cNvPicPr>
            <a:picLocks noChangeAspect="1" noChangeArrowheads="1"/>
          </p:cNvPicPr>
          <p:nvPr/>
        </p:nvPicPr>
        <p:blipFill>
          <a:blip r:embed="rId2"/>
          <a:srcRect/>
          <a:stretch>
            <a:fillRect/>
          </a:stretch>
        </p:blipFill>
        <p:spPr bwMode="auto">
          <a:xfrm>
            <a:off x="7500958" y="214290"/>
            <a:ext cx="1273175" cy="357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1071547"/>
            <a:ext cx="8686800" cy="2357453"/>
          </a:xfrm>
        </p:spPr>
        <p:txBody>
          <a:bodyPr>
            <a:normAutofit lnSpcReduction="10000"/>
          </a:bodyPr>
          <a:lstStyle/>
          <a:p>
            <a:r>
              <a:rPr lang="ru-RU" dirty="0" smtClean="0">
                <a:solidFill>
                  <a:schemeClr val="tx1"/>
                </a:solidFill>
              </a:rPr>
              <a:t>Отобрать учебный материал (определить его содержание, объем, установить связь с ранее изученным, дополнительный материал для дифференцированной работы и домашнее задание).</a:t>
            </a:r>
            <a:endParaRPr lang="ru-RU" dirty="0">
              <a:solidFill>
                <a:schemeClr val="tx1"/>
              </a:solidFill>
            </a:endParaRPr>
          </a:p>
        </p:txBody>
      </p:sp>
      <p:pic>
        <p:nvPicPr>
          <p:cNvPr id="4" name="Рисунок 3" descr="http://iyazyki.ru/wp-content/uploads/2014/12/kosuz.jpg"/>
          <p:cNvPicPr/>
          <p:nvPr/>
        </p:nvPicPr>
        <p:blipFill>
          <a:blip r:embed="rId2"/>
          <a:srcRect/>
          <a:stretch>
            <a:fillRect/>
          </a:stretch>
        </p:blipFill>
        <p:spPr bwMode="auto">
          <a:xfrm>
            <a:off x="1643042" y="3286124"/>
            <a:ext cx="5715040" cy="3357562"/>
          </a:xfrm>
          <a:prstGeom prst="rect">
            <a:avLst/>
          </a:prstGeom>
          <a:noFill/>
          <a:ln w="9525">
            <a:noFill/>
            <a:miter lim="800000"/>
            <a:headEnd/>
            <a:tailEnd/>
          </a:ln>
        </p:spPr>
      </p:pic>
      <p:pic>
        <p:nvPicPr>
          <p:cNvPr id="5" name="Picture 5" descr="C:\Users\Администратор\Desktop\курсы ФГОС11\iCA2WR3IJ.jpg"/>
          <p:cNvPicPr>
            <a:picLocks noChangeAspect="1" noChangeArrowheads="1"/>
          </p:cNvPicPr>
          <p:nvPr/>
        </p:nvPicPr>
        <p:blipFill>
          <a:blip r:embed="rId3"/>
          <a:srcRect/>
          <a:stretch>
            <a:fillRect/>
          </a:stretch>
        </p:blipFill>
        <p:spPr bwMode="auto">
          <a:xfrm>
            <a:off x="7500958" y="285728"/>
            <a:ext cx="1273175" cy="357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500042"/>
            <a:ext cx="6767530" cy="5929354"/>
          </a:xfrm>
        </p:spPr>
        <p:txBody>
          <a:bodyPr>
            <a:normAutofit fontScale="85000" lnSpcReduction="20000"/>
          </a:bodyPr>
          <a:lstStyle/>
          <a:p>
            <a:pPr lvl="0"/>
            <a:r>
              <a:rPr lang="ru-RU" dirty="0" smtClean="0">
                <a:solidFill>
                  <a:schemeClr val="tx1"/>
                </a:solidFill>
              </a:rPr>
              <a:t>Выбрать наиболее эффективные методы и приемы обучения в данном классе, разнообразные виды деятельности учащихся и учителя на всех этапах урока.</a:t>
            </a:r>
          </a:p>
          <a:p>
            <a:pPr lvl="0">
              <a:buNone/>
            </a:pPr>
            <a:r>
              <a:rPr lang="ru-RU" dirty="0" smtClean="0">
                <a:solidFill>
                  <a:schemeClr val="tx1"/>
                </a:solidFill>
              </a:rPr>
              <a:t>    Современный урок сегодня также невозможно построить без использования технических средств с применением как традиционных, так и инновационных педагогических технологий. При использовании современных технологий у школьников формируется умение самостоятельно добывать новые знания, собирать необходимую информацию, делать выводы, умозаключения, т.е. развиваются умения и навыки самостоятельности и саморазвития.</a:t>
            </a:r>
          </a:p>
          <a:p>
            <a:endParaRPr lang="ru-RU" dirty="0">
              <a:solidFill>
                <a:schemeClr val="tx1"/>
              </a:solidFill>
            </a:endParaRPr>
          </a:p>
        </p:txBody>
      </p:sp>
      <p:pic>
        <p:nvPicPr>
          <p:cNvPr id="4" name="Picture 5" descr="C:\Users\Администратор\Desktop\курсы ФГОС11\iCA2WR3IJ.jpg"/>
          <p:cNvPicPr>
            <a:picLocks noChangeAspect="1" noChangeArrowheads="1"/>
          </p:cNvPicPr>
          <p:nvPr/>
        </p:nvPicPr>
        <p:blipFill>
          <a:blip r:embed="rId2"/>
          <a:srcRect/>
          <a:stretch>
            <a:fillRect/>
          </a:stretch>
        </p:blipFill>
        <p:spPr bwMode="auto">
          <a:xfrm>
            <a:off x="7715272" y="214290"/>
            <a:ext cx="1273175" cy="357188"/>
          </a:xfrm>
          <a:prstGeom prst="rect">
            <a:avLst/>
          </a:prstGeom>
          <a:noFill/>
          <a:ln w="9525">
            <a:noFill/>
            <a:miter lim="800000"/>
            <a:headEnd/>
            <a:tailEnd/>
          </a:ln>
        </p:spPr>
      </p:pic>
      <p:pic>
        <p:nvPicPr>
          <p:cNvPr id="5" name="Рисунок 7" descr="j0396744"/>
          <p:cNvPicPr>
            <a:picLocks noChangeAspect="1" noChangeArrowheads="1"/>
          </p:cNvPicPr>
          <p:nvPr/>
        </p:nvPicPr>
        <p:blipFill>
          <a:blip r:embed="rId3">
            <a:grayscl/>
            <a:biLevel thresh="50000"/>
          </a:blip>
          <a:srcRect/>
          <a:stretch>
            <a:fillRect/>
          </a:stretch>
        </p:blipFill>
        <p:spPr bwMode="auto">
          <a:xfrm>
            <a:off x="6643702" y="2285992"/>
            <a:ext cx="2351088" cy="3429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357166"/>
            <a:ext cx="8686800" cy="6143668"/>
          </a:xfrm>
        </p:spPr>
        <p:txBody>
          <a:bodyPr>
            <a:normAutofit fontScale="85000" lnSpcReduction="20000"/>
          </a:bodyPr>
          <a:lstStyle/>
          <a:p>
            <a:pPr lvl="0"/>
            <a:r>
              <a:rPr lang="ru-RU" dirty="0" smtClean="0">
                <a:solidFill>
                  <a:schemeClr val="tx1"/>
                </a:solidFill>
              </a:rPr>
              <a:t>Определить формы контроля за учебной деятельностью школьников. Требования ФГОС предполагают обязательное самостоятельное оценивание учащимися своей проделанной работы.  Наряду с пятибалльной системой оценивания можно использовать и другие методики. Так, можно предложить ребятам использовать листочки разного цвета («зеленый» — у меня все получилось; «желтый» — у меня получилось выполнить задание, но с ошибками; «красный» — SOS, я не смог выполнить задание). Показ листочка сопровождается устным пояснением, почему именно такой цвет выбран. В результате организации такой деятельности дети приучаются внимательно слушать своих одноклассников, объективно оценивать их ответ. Также целесообразно ввести такую форму работы, как </a:t>
            </a:r>
            <a:r>
              <a:rPr lang="ru-RU" dirty="0" err="1" smtClean="0">
                <a:solidFill>
                  <a:schemeClr val="tx1"/>
                </a:solidFill>
              </a:rPr>
              <a:t>взаимооценивание</a:t>
            </a:r>
            <a:r>
              <a:rPr lang="ru-RU" dirty="0" smtClean="0">
                <a:solidFill>
                  <a:schemeClr val="tx1"/>
                </a:solidFill>
              </a:rPr>
              <a:t> письменных работ. </a:t>
            </a:r>
          </a:p>
          <a:p>
            <a:endParaRPr lang="ru-RU" dirty="0">
              <a:solidFill>
                <a:schemeClr val="tx1"/>
              </a:solidFill>
            </a:endParaRPr>
          </a:p>
        </p:txBody>
      </p:sp>
      <p:pic>
        <p:nvPicPr>
          <p:cNvPr id="4" name="Picture 5" descr="C:\Users\Администратор\Desktop\курсы ФГОС11\iCA2WR3IJ.jpg"/>
          <p:cNvPicPr>
            <a:picLocks noChangeAspect="1" noChangeArrowheads="1"/>
          </p:cNvPicPr>
          <p:nvPr/>
        </p:nvPicPr>
        <p:blipFill>
          <a:blip r:embed="rId2"/>
          <a:srcRect/>
          <a:stretch>
            <a:fillRect/>
          </a:stretch>
        </p:blipFill>
        <p:spPr bwMode="auto">
          <a:xfrm>
            <a:off x="7572396" y="285728"/>
            <a:ext cx="1273175" cy="357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1114412"/>
          </a:xfrm>
          <a:effectLst/>
        </p:spPr>
        <p:txBody>
          <a:bodyPr>
            <a:noAutofit/>
          </a:bodyPr>
          <a:lstStyle/>
          <a:p>
            <a:pPr algn="ctr"/>
            <a:r>
              <a:rPr lang="ru-RU" sz="3200" b="1" dirty="0" smtClean="0">
                <a:solidFill>
                  <a:schemeClr val="tx1"/>
                </a:solidFill>
                <a:effectLst>
                  <a:reflection blurRad="6350" stA="55000" endA="300" endPos="45500" dir="5400000" sy="-100000" algn="bl" rotWithShape="0"/>
                </a:effectLst>
              </a:rPr>
              <a:t>Три кита познавательной мотивации, </a:t>
            </a:r>
            <a:br>
              <a:rPr lang="ru-RU" sz="3200" b="1" dirty="0" smtClean="0">
                <a:solidFill>
                  <a:schemeClr val="tx1"/>
                </a:solidFill>
                <a:effectLst>
                  <a:reflection blurRad="6350" stA="55000" endA="300" endPos="45500" dir="5400000" sy="-100000" algn="bl" rotWithShape="0"/>
                </a:effectLst>
              </a:rPr>
            </a:br>
            <a:r>
              <a:rPr lang="ru-RU" sz="3200" b="1" dirty="0" smtClean="0">
                <a:solidFill>
                  <a:schemeClr val="tx1"/>
                </a:solidFill>
                <a:effectLst>
                  <a:reflection blurRad="6350" stA="55000" endA="300" endPos="45500" dir="5400000" sy="-100000" algn="bl" rotWithShape="0"/>
                </a:effectLst>
              </a:rPr>
              <a:t>или когда хотим учиться</a:t>
            </a:r>
            <a:endParaRPr lang="ru-RU" sz="3200" b="1" dirty="0">
              <a:solidFill>
                <a:schemeClr val="tx1"/>
              </a:solidFill>
              <a:effectLst>
                <a:reflection blurRad="6350" stA="55000" endA="300" endPos="45500" dir="5400000" sy="-100000" algn="bl" rotWithShape="0"/>
              </a:effectLst>
            </a:endParaRPr>
          </a:p>
        </p:txBody>
      </p:sp>
      <p:sp>
        <p:nvSpPr>
          <p:cNvPr id="3" name="Содержимое 2"/>
          <p:cNvSpPr>
            <a:spLocks noGrp="1"/>
          </p:cNvSpPr>
          <p:nvPr>
            <p:ph idx="1"/>
          </p:nvPr>
        </p:nvSpPr>
        <p:spPr>
          <a:xfrm>
            <a:off x="285720" y="2143116"/>
            <a:ext cx="5910274" cy="2428892"/>
          </a:xfrm>
        </p:spPr>
        <p:txBody>
          <a:bodyPr/>
          <a:lstStyle/>
          <a:p>
            <a:pPr>
              <a:buNone/>
            </a:pPr>
            <a:r>
              <a:rPr lang="ru-RU" sz="3600" b="1" dirty="0" smtClean="0">
                <a:solidFill>
                  <a:schemeClr val="tx1"/>
                </a:solidFill>
                <a:latin typeface="Arial" pitchFamily="34" charset="0"/>
                <a:cs typeface="Arial" pitchFamily="34" charset="0"/>
              </a:rPr>
              <a:t>Когда получается</a:t>
            </a:r>
          </a:p>
          <a:p>
            <a:pPr>
              <a:buNone/>
            </a:pPr>
            <a:r>
              <a:rPr lang="ru-RU" sz="3600" b="1" dirty="0" smtClean="0">
                <a:solidFill>
                  <a:schemeClr val="tx1"/>
                </a:solidFill>
                <a:latin typeface="Arial" pitchFamily="34" charset="0"/>
                <a:cs typeface="Arial" pitchFamily="34" charset="0"/>
              </a:rPr>
              <a:t>Когда ничто не угрожает</a:t>
            </a:r>
          </a:p>
          <a:p>
            <a:pPr>
              <a:buNone/>
            </a:pPr>
            <a:r>
              <a:rPr lang="ru-RU" sz="3600" b="1" dirty="0" smtClean="0">
                <a:solidFill>
                  <a:schemeClr val="tx1"/>
                </a:solidFill>
                <a:latin typeface="Arial" pitchFamily="34" charset="0"/>
                <a:cs typeface="Arial" pitchFamily="34" charset="0"/>
              </a:rPr>
              <a:t>Когда интересно</a:t>
            </a:r>
          </a:p>
          <a:p>
            <a:endParaRPr lang="ru-RU" dirty="0"/>
          </a:p>
        </p:txBody>
      </p:sp>
      <p:pic>
        <p:nvPicPr>
          <p:cNvPr id="4" name="Picture 8" descr="MCj04154900000[1]"/>
          <p:cNvPicPr>
            <a:picLocks noChangeAspect="1" noChangeArrowheads="1"/>
          </p:cNvPicPr>
          <p:nvPr/>
        </p:nvPicPr>
        <p:blipFill>
          <a:blip r:embed="rId2"/>
          <a:srcRect/>
          <a:stretch>
            <a:fillRect/>
          </a:stretch>
        </p:blipFill>
        <p:spPr bwMode="auto">
          <a:xfrm>
            <a:off x="6215075" y="3370674"/>
            <a:ext cx="2928926" cy="3487326"/>
          </a:xfrm>
          <a:prstGeom prst="rect">
            <a:avLst/>
          </a:prstGeom>
          <a:noFill/>
          <a:ln w="9525">
            <a:noFill/>
            <a:miter lim="800000"/>
            <a:headEnd/>
            <a:tailEnd/>
          </a:ln>
        </p:spPr>
      </p:pic>
      <p:pic>
        <p:nvPicPr>
          <p:cNvPr id="22" name="Picture 5" descr="C:\Users\Администратор\Desktop\курсы ФГОС11\iCA2WR3IJ.jpg"/>
          <p:cNvPicPr>
            <a:picLocks noChangeAspect="1" noChangeArrowheads="1"/>
          </p:cNvPicPr>
          <p:nvPr/>
        </p:nvPicPr>
        <p:blipFill>
          <a:blip r:embed="rId3"/>
          <a:srcRect/>
          <a:stretch>
            <a:fillRect/>
          </a:stretch>
        </p:blipFill>
        <p:spPr bwMode="auto">
          <a:xfrm>
            <a:off x="7572396" y="214290"/>
            <a:ext cx="1273175" cy="357188"/>
          </a:xfrm>
          <a:prstGeom prst="rect">
            <a:avLst/>
          </a:prstGeom>
          <a:noFill/>
          <a:ln w="9525">
            <a:noFill/>
            <a:miter lim="800000"/>
            <a:headEnd/>
            <a:tailEnd/>
          </a:ln>
        </p:spPr>
      </p:pic>
      <p:grpSp>
        <p:nvGrpSpPr>
          <p:cNvPr id="24" name="Группа 78"/>
          <p:cNvGrpSpPr>
            <a:grpSpLocks/>
          </p:cNvGrpSpPr>
          <p:nvPr/>
        </p:nvGrpSpPr>
        <p:grpSpPr bwMode="auto">
          <a:xfrm>
            <a:off x="500034" y="4214818"/>
            <a:ext cx="2571768" cy="2382840"/>
            <a:chOff x="6510466" y="3929066"/>
            <a:chExt cx="2075510" cy="2025664"/>
          </a:xfrm>
        </p:grpSpPr>
        <p:pic>
          <p:nvPicPr>
            <p:cNvPr id="25" name="Picture 2"/>
            <p:cNvPicPr>
              <a:picLocks noChangeAspect="1" noChangeArrowheads="1"/>
            </p:cNvPicPr>
            <p:nvPr/>
          </p:nvPicPr>
          <p:blipFill>
            <a:blip r:embed="rId4"/>
            <a:srcRect b="4201"/>
            <a:stretch>
              <a:fillRect/>
            </a:stretch>
          </p:blipFill>
          <p:spPr bwMode="auto">
            <a:xfrm>
              <a:off x="6510466" y="3964467"/>
              <a:ext cx="2075510" cy="1990263"/>
            </a:xfrm>
            <a:prstGeom prst="rect">
              <a:avLst/>
            </a:prstGeom>
            <a:noFill/>
            <a:ln w="3175">
              <a:noFill/>
              <a:miter lim="800000"/>
              <a:headEnd/>
              <a:tailEnd/>
            </a:ln>
          </p:spPr>
        </p:pic>
        <p:sp>
          <p:nvSpPr>
            <p:cNvPr id="26" name="Прямоугольник 25"/>
            <p:cNvSpPr/>
            <p:nvPr/>
          </p:nvSpPr>
          <p:spPr>
            <a:xfrm>
              <a:off x="7501375" y="3929066"/>
              <a:ext cx="500218" cy="5000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7" name="Прямоугольник 26"/>
            <p:cNvSpPr/>
            <p:nvPr/>
          </p:nvSpPr>
          <p:spPr>
            <a:xfrm rot="19910727">
              <a:off x="7380688" y="4024317"/>
              <a:ext cx="500218" cy="27622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pPr algn="ctr"/>
            <a:r>
              <a:rPr lang="ru-RU" b="1" dirty="0" smtClean="0">
                <a:solidFill>
                  <a:schemeClr val="tx1"/>
                </a:solidFill>
              </a:rPr>
              <a:t>Школа</a:t>
            </a:r>
            <a:endParaRPr lang="ru-RU" b="1" dirty="0">
              <a:solidFill>
                <a:schemeClr val="tx1"/>
              </a:solidFill>
            </a:endParaRPr>
          </a:p>
        </p:txBody>
      </p:sp>
      <p:sp>
        <p:nvSpPr>
          <p:cNvPr id="3" name="Содержимое 2"/>
          <p:cNvSpPr>
            <a:spLocks noGrp="1"/>
          </p:cNvSpPr>
          <p:nvPr>
            <p:ph idx="1"/>
          </p:nvPr>
        </p:nvSpPr>
        <p:spPr>
          <a:xfrm>
            <a:off x="304800" y="1285860"/>
            <a:ext cx="8686800" cy="4794265"/>
          </a:xfrm>
        </p:spPr>
        <p:txBody>
          <a:bodyPr/>
          <a:lstStyle/>
          <a:p>
            <a:r>
              <a:rPr lang="ru-RU" dirty="0" smtClean="0">
                <a:solidFill>
                  <a:schemeClr val="tx1"/>
                </a:solidFill>
              </a:rPr>
              <a:t>Школа, функционирующая в режиме развивающего обучения, не ставит перед собой цель научить ребёнка всему и на всю жизнь, что в принципе невозможно, а пытается научить ученика учиться всю жизнь.</a:t>
            </a:r>
            <a:endParaRPr lang="ru-RU" dirty="0">
              <a:solidFill>
                <a:schemeClr val="tx1"/>
              </a:solidFill>
            </a:endParaRPr>
          </a:p>
        </p:txBody>
      </p:sp>
      <p:pic>
        <p:nvPicPr>
          <p:cNvPr id="40" name="Picture 4" descr="BL00148_"/>
          <p:cNvPicPr>
            <a:picLocks noChangeAspect="1" noChangeArrowheads="1"/>
          </p:cNvPicPr>
          <p:nvPr/>
        </p:nvPicPr>
        <p:blipFill>
          <a:blip r:embed="rId2"/>
          <a:srcRect/>
          <a:stretch>
            <a:fillRect/>
          </a:stretch>
        </p:blipFill>
        <p:spPr bwMode="auto">
          <a:xfrm>
            <a:off x="2214546" y="4127452"/>
            <a:ext cx="3857652" cy="2730548"/>
          </a:xfrm>
          <a:prstGeom prst="rect">
            <a:avLst/>
          </a:prstGeom>
          <a:noFill/>
        </p:spPr>
      </p:pic>
      <p:pic>
        <p:nvPicPr>
          <p:cNvPr id="41" name="Picture 5" descr="C:\Users\Администратор\Desktop\курсы ФГОС11\iCA2WR3IJ.jpg"/>
          <p:cNvPicPr>
            <a:picLocks noChangeAspect="1" noChangeArrowheads="1"/>
          </p:cNvPicPr>
          <p:nvPr/>
        </p:nvPicPr>
        <p:blipFill>
          <a:blip r:embed="rId3"/>
          <a:srcRect/>
          <a:stretch>
            <a:fillRect/>
          </a:stretch>
        </p:blipFill>
        <p:spPr bwMode="auto">
          <a:xfrm>
            <a:off x="7500958" y="285728"/>
            <a:ext cx="1273175" cy="357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500042"/>
            <a:ext cx="8686800" cy="5580083"/>
          </a:xfrm>
        </p:spPr>
        <p:txBody>
          <a:bodyPr/>
          <a:lstStyle/>
          <a:p>
            <a:r>
              <a:rPr lang="ru-RU" dirty="0" smtClean="0">
                <a:solidFill>
                  <a:schemeClr val="tx1"/>
                </a:solidFill>
              </a:rPr>
              <a:t>Новый стандарт, предъявив новые требования к результатам обучения, дал нам возможность по-новому взглянуть на урок, воплощать новые творческие идеи. Но это не значит, что традиционные приемы и методы работы нужно отвергнуть. Их можно применять в новом ключе, наряду с современными технологиями. </a:t>
            </a:r>
            <a:endParaRPr lang="ru-RU" dirty="0">
              <a:solidFill>
                <a:schemeClr val="tx1"/>
              </a:solidFill>
            </a:endParaRPr>
          </a:p>
        </p:txBody>
      </p:sp>
      <p:pic>
        <p:nvPicPr>
          <p:cNvPr id="4" name="Picture 4" descr="AG00037_"/>
          <p:cNvPicPr>
            <a:picLocks noChangeAspect="1" noChangeArrowheads="1" noCrop="1"/>
          </p:cNvPicPr>
          <p:nvPr/>
        </p:nvPicPr>
        <p:blipFill>
          <a:blip r:embed="rId2"/>
          <a:srcRect/>
          <a:stretch>
            <a:fillRect/>
          </a:stretch>
        </p:blipFill>
        <p:spPr bwMode="auto">
          <a:xfrm>
            <a:off x="7000892" y="4090425"/>
            <a:ext cx="1897046" cy="2496113"/>
          </a:xfrm>
          <a:prstGeom prst="rect">
            <a:avLst/>
          </a:prstGeom>
          <a:noFill/>
        </p:spPr>
      </p:pic>
      <p:pic>
        <p:nvPicPr>
          <p:cNvPr id="5" name="Picture 2" descr="C:\Users\Булатова\Pictures\6 (2).jpg"/>
          <p:cNvPicPr>
            <a:picLocks noChangeAspect="1" noChangeArrowheads="1"/>
          </p:cNvPicPr>
          <p:nvPr/>
        </p:nvPicPr>
        <p:blipFill>
          <a:blip r:embed="rId3" cstate="print"/>
          <a:srcRect/>
          <a:stretch>
            <a:fillRect/>
          </a:stretch>
        </p:blipFill>
        <p:spPr bwMode="auto">
          <a:xfrm>
            <a:off x="857224" y="4500570"/>
            <a:ext cx="2204399" cy="2170108"/>
          </a:xfrm>
          <a:prstGeom prst="ellipse">
            <a:avLst/>
          </a:prstGeom>
          <a:ln w="63500" cap="rnd">
            <a:solidFill>
              <a:srgbClr val="C8C2C8"/>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Picture 5" descr="C:\Users\Администратор\Desktop\курсы ФГОС11\iCA2WR3IJ.jpg"/>
          <p:cNvPicPr>
            <a:picLocks noChangeAspect="1" noChangeArrowheads="1"/>
          </p:cNvPicPr>
          <p:nvPr/>
        </p:nvPicPr>
        <p:blipFill>
          <a:blip r:embed="rId4"/>
          <a:srcRect/>
          <a:stretch>
            <a:fillRect/>
          </a:stretch>
        </p:blipFill>
        <p:spPr bwMode="auto">
          <a:xfrm>
            <a:off x="7500958" y="214290"/>
            <a:ext cx="1273175" cy="357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428604"/>
            <a:ext cx="8686800" cy="4643470"/>
          </a:xfrm>
        </p:spPr>
        <p:txBody>
          <a:bodyPr>
            <a:normAutofit lnSpcReduction="10000"/>
          </a:bodyPr>
          <a:lstStyle/>
          <a:p>
            <a:pPr>
              <a:buNone/>
            </a:pPr>
            <a:r>
              <a:rPr lang="ru-RU" sz="6000" b="1" dirty="0" smtClean="0">
                <a:solidFill>
                  <a:schemeClr val="tx1"/>
                </a:solidFill>
              </a:rPr>
              <a:t>  Каждый ребёнок приходит в этот мир не для того, чтобы его учили, а для того, чтобы быть  счастливым.</a:t>
            </a:r>
            <a:endParaRPr lang="ru-RU" sz="6000" b="1" dirty="0">
              <a:solidFill>
                <a:schemeClr val="tx1"/>
              </a:solidFill>
            </a:endParaRPr>
          </a:p>
        </p:txBody>
      </p:sp>
      <p:pic>
        <p:nvPicPr>
          <p:cNvPr id="6" name="Picture 5" descr="C:\Users\Администратор\Desktop\курсы ФГОС11\iCA2WR3IJ.jpg"/>
          <p:cNvPicPr>
            <a:picLocks noChangeAspect="1" noChangeArrowheads="1"/>
          </p:cNvPicPr>
          <p:nvPr/>
        </p:nvPicPr>
        <p:blipFill>
          <a:blip r:embed="rId2"/>
          <a:srcRect/>
          <a:stretch>
            <a:fillRect/>
          </a:stretch>
        </p:blipFill>
        <p:spPr bwMode="auto">
          <a:xfrm>
            <a:off x="7572396" y="214290"/>
            <a:ext cx="1273175" cy="357188"/>
          </a:xfrm>
          <a:prstGeom prst="rect">
            <a:avLst/>
          </a:prstGeom>
          <a:noFill/>
          <a:ln w="9525">
            <a:noFill/>
            <a:miter lim="800000"/>
            <a:headEnd/>
            <a:tailEnd/>
          </a:ln>
        </p:spPr>
      </p:pic>
      <p:pic>
        <p:nvPicPr>
          <p:cNvPr id="8" name="Picture 2" descr="C:\Users\007\Desktop\мама\анимашки\11.gif"/>
          <p:cNvPicPr>
            <a:picLocks noChangeAspect="1" noChangeArrowheads="1" noCrop="1"/>
          </p:cNvPicPr>
          <p:nvPr/>
        </p:nvPicPr>
        <p:blipFill>
          <a:blip r:embed="rId3"/>
          <a:srcRect/>
          <a:stretch>
            <a:fillRect/>
          </a:stretch>
        </p:blipFill>
        <p:spPr bwMode="auto">
          <a:xfrm>
            <a:off x="7202094" y="4572008"/>
            <a:ext cx="1941906" cy="2285992"/>
          </a:xfrm>
          <a:prstGeom prst="rect">
            <a:avLst/>
          </a:prstGeom>
          <a:noFill/>
          <a:ln w="9525">
            <a:noFill/>
            <a:miter lim="800000"/>
            <a:headEnd/>
            <a:tailEnd/>
          </a:ln>
        </p:spPr>
      </p:pic>
      <p:pic>
        <p:nvPicPr>
          <p:cNvPr id="9" name="Picture 3" descr="C:\Users\007\Desktop\мама\анимашки\ф5.jpg"/>
          <p:cNvPicPr>
            <a:picLocks noChangeAspect="1" noChangeArrowheads="1"/>
          </p:cNvPicPr>
          <p:nvPr/>
        </p:nvPicPr>
        <p:blipFill>
          <a:blip r:embed="rId4"/>
          <a:srcRect/>
          <a:stretch>
            <a:fillRect/>
          </a:stretch>
        </p:blipFill>
        <p:spPr bwMode="auto">
          <a:xfrm>
            <a:off x="1" y="4646477"/>
            <a:ext cx="2714612" cy="221152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571480"/>
            <a:ext cx="8686800" cy="5508645"/>
          </a:xfrm>
        </p:spPr>
        <p:txBody>
          <a:bodyPr>
            <a:normAutofit lnSpcReduction="10000"/>
          </a:bodyPr>
          <a:lstStyle/>
          <a:p>
            <a:r>
              <a:rPr lang="ru-RU" dirty="0" smtClean="0">
                <a:solidFill>
                  <a:schemeClr val="tx1"/>
                </a:solidFill>
              </a:rPr>
              <a:t>Современное образование должно отвечать запросам общества и времени. Главное требование, предъявляемое условиями современной жизни к уровню владения иностранными языками, заключается в том, чтобы человек мог общаться на иностранном языке, решать при его помощи свои жизненные и профессиональные  задачи.</a:t>
            </a:r>
            <a:br>
              <a:rPr lang="ru-RU" dirty="0" smtClean="0">
                <a:solidFill>
                  <a:schemeClr val="tx1"/>
                </a:solidFill>
              </a:rPr>
            </a:br>
            <a:r>
              <a:rPr lang="ru-RU" dirty="0" smtClean="0">
                <a:solidFill>
                  <a:schemeClr val="tx1"/>
                </a:solidFill>
              </a:rPr>
              <a:t>     Иностранный язык перестал быть самоцелью, а рассматривается как способ познания окружающего мира и способ саморазвития</a:t>
            </a:r>
            <a:r>
              <a:rPr lang="ru-RU" dirty="0" smtClean="0"/>
              <a:t>.</a:t>
            </a:r>
            <a:endParaRPr lang="ru-RU" dirty="0"/>
          </a:p>
        </p:txBody>
      </p:sp>
      <p:pic>
        <p:nvPicPr>
          <p:cNvPr id="4" name="Picture 5" descr="C:\Users\Администратор\Desktop\курсы ФГОС11\iCA2WR3IJ.jpg"/>
          <p:cNvPicPr>
            <a:picLocks noChangeAspect="1" noChangeArrowheads="1"/>
          </p:cNvPicPr>
          <p:nvPr/>
        </p:nvPicPr>
        <p:blipFill>
          <a:blip r:embed="rId2"/>
          <a:srcRect/>
          <a:stretch>
            <a:fillRect/>
          </a:stretch>
        </p:blipFill>
        <p:spPr bwMode="auto">
          <a:xfrm>
            <a:off x="7715272" y="142852"/>
            <a:ext cx="1273175" cy="357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chemeClr val="tx1"/>
                </a:solidFill>
              </a:rPr>
              <a:t>Список литературы</a:t>
            </a:r>
            <a:endParaRPr lang="ru-RU" dirty="0">
              <a:solidFill>
                <a:schemeClr val="tx1"/>
              </a:solidFill>
            </a:endParaRPr>
          </a:p>
        </p:txBody>
      </p:sp>
      <p:sp>
        <p:nvSpPr>
          <p:cNvPr id="3" name="Содержимое 2"/>
          <p:cNvSpPr>
            <a:spLocks noGrp="1"/>
          </p:cNvSpPr>
          <p:nvPr>
            <p:ph idx="1"/>
          </p:nvPr>
        </p:nvSpPr>
        <p:spPr/>
        <p:txBody>
          <a:bodyPr>
            <a:normAutofit fontScale="47500" lnSpcReduction="20000"/>
          </a:bodyPr>
          <a:lstStyle/>
          <a:p>
            <a:pPr lvl="0"/>
            <a:r>
              <a:rPr lang="ru-RU" dirty="0" smtClean="0">
                <a:latin typeface="Times New Roman" pitchFamily="18" charset="0"/>
                <a:cs typeface="Times New Roman" pitchFamily="18" charset="0"/>
              </a:rPr>
              <a:t>Федеральный закон Российской федерации от 29 декабря 2012г. № 273. ФЗ «Об образовании в Российской Федерации»</a:t>
            </a:r>
          </a:p>
          <a:p>
            <a:pPr lvl="0"/>
            <a:r>
              <a:rPr lang="ru-RU" dirty="0" smtClean="0">
                <a:latin typeface="Times New Roman" pitchFamily="18" charset="0"/>
                <a:cs typeface="Times New Roman" pitchFamily="18" charset="0"/>
              </a:rPr>
              <a:t>ФГОС ООО от 17 декабря 2010г. № 1897</a:t>
            </a:r>
          </a:p>
          <a:p>
            <a:pPr lvl="0"/>
            <a:r>
              <a:rPr lang="ru-RU" dirty="0" smtClean="0">
                <a:latin typeface="Times New Roman" pitchFamily="18" charset="0"/>
                <a:cs typeface="Times New Roman" pitchFamily="18" charset="0"/>
              </a:rPr>
              <a:t>ФГОС НОО от 22 декабря 2009г. № 375</a:t>
            </a:r>
          </a:p>
          <a:p>
            <a:r>
              <a:rPr lang="ru-RU" dirty="0" smtClean="0"/>
              <a:t>Алексеев М.В. Ключевые компетенции в педагогической литературе // Педагогические технологии № 3, 2006</a:t>
            </a:r>
          </a:p>
          <a:p>
            <a:r>
              <a:rPr lang="ru-RU" dirty="0" err="1" smtClean="0"/>
              <a:t>Буланкина</a:t>
            </a:r>
            <a:r>
              <a:rPr lang="ru-RU" dirty="0" smtClean="0"/>
              <a:t> Н.Е. Система развивающих заданий в обучении иностранному языку // Просвещение. Иностранные языки / журнал для учителя. – 2012. –  Выпуск  № 3 (весна). –  М.: Издательство ПРОСВЕЩЕНИЕ.</a:t>
            </a:r>
          </a:p>
          <a:p>
            <a:r>
              <a:rPr lang="ru-RU" dirty="0" err="1" smtClean="0"/>
              <a:t>Галеева</a:t>
            </a:r>
            <a:r>
              <a:rPr lang="ru-RU" dirty="0" smtClean="0"/>
              <a:t> Н.Л.  Учебная мотивация // Просвещение. Иностранные языки / журнал для учителя. – 2012. –  Выпуск  № 3 (весна). –   М.: Издательство ПРОСВЕЩЕНИЕ</a:t>
            </a:r>
          </a:p>
          <a:p>
            <a:r>
              <a:rPr lang="ru-RU" dirty="0" err="1" smtClean="0"/>
              <a:t>Кузовлев</a:t>
            </a:r>
            <a:r>
              <a:rPr lang="ru-RU" dirty="0" smtClean="0"/>
              <a:t> В. Четыре аспекта образовательного потенциала урока // Просвещение. Иностранные языки / журнал для учителя. – 2011/2012. – Выпуск № 2 (зима)</a:t>
            </a:r>
          </a:p>
          <a:p>
            <a:pPr lvl="0"/>
            <a:r>
              <a:rPr lang="ru-RU" dirty="0" err="1" smtClean="0"/>
              <a:t>Асмолов</a:t>
            </a:r>
            <a:r>
              <a:rPr lang="ru-RU" dirty="0" smtClean="0"/>
              <a:t> А. Г., </a:t>
            </a:r>
            <a:r>
              <a:rPr lang="ru-RU" dirty="0" err="1" smtClean="0"/>
              <a:t>Бурменская</a:t>
            </a:r>
            <a:r>
              <a:rPr lang="ru-RU" dirty="0" smtClean="0"/>
              <a:t> Г. В., Володарская И. А. и др. / Под ред. </a:t>
            </a:r>
            <a:r>
              <a:rPr lang="ru-RU" dirty="0" err="1" smtClean="0"/>
              <a:t>Асмолова</a:t>
            </a:r>
            <a:r>
              <a:rPr lang="ru-RU" dirty="0" smtClean="0"/>
              <a:t> А. Г. Формирование универсальных учебных действий в основной школе: от действия к мысли. Система заданий. Пособие для учителя. (Стандарты второго поколения), — М.: Просвещение, 2010 </a:t>
            </a:r>
          </a:p>
          <a:p>
            <a:r>
              <a:rPr lang="ru-RU" dirty="0" smtClean="0"/>
              <a:t>Ворожцова И.Б. </a:t>
            </a:r>
            <a:r>
              <a:rPr lang="ru-RU" dirty="0" err="1" smtClean="0"/>
              <a:t>Личностно-деятельностная</a:t>
            </a:r>
            <a:r>
              <a:rPr lang="ru-RU" dirty="0" smtClean="0"/>
              <a:t> модель обучения иностранному языку. </a:t>
            </a:r>
          </a:p>
          <a:p>
            <a:r>
              <a:rPr lang="ru-RU" dirty="0" err="1" smtClean="0"/>
              <a:t>Ольшевская</a:t>
            </a:r>
            <a:r>
              <a:rPr lang="ru-RU" dirty="0" smtClean="0"/>
              <a:t> М.В. </a:t>
            </a:r>
            <a:r>
              <a:rPr lang="ru-RU" dirty="0" err="1" smtClean="0"/>
              <a:t>Деятельностный</a:t>
            </a:r>
            <a:r>
              <a:rPr lang="ru-RU" dirty="0" smtClean="0"/>
              <a:t> подход в коммуникативно-ориентированном обучении иностранному языку</a:t>
            </a:r>
            <a:endParaRPr lang="ru-RU" dirty="0"/>
          </a:p>
        </p:txBody>
      </p:sp>
      <p:pic>
        <p:nvPicPr>
          <p:cNvPr id="4" name="Picture 5" descr="C:\Users\Администратор\Desktop\курсы ФГОС11\iCA2WR3IJ.jpg"/>
          <p:cNvPicPr>
            <a:picLocks noChangeAspect="1" noChangeArrowheads="1"/>
          </p:cNvPicPr>
          <p:nvPr/>
        </p:nvPicPr>
        <p:blipFill>
          <a:blip r:embed="rId2"/>
          <a:srcRect/>
          <a:stretch>
            <a:fillRect/>
          </a:stretch>
        </p:blipFill>
        <p:spPr bwMode="auto">
          <a:xfrm>
            <a:off x="7489825" y="428625"/>
            <a:ext cx="1273175" cy="357188"/>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428604"/>
            <a:ext cx="8686800" cy="5651521"/>
          </a:xfrm>
        </p:spPr>
        <p:txBody>
          <a:bodyPr>
            <a:normAutofit fontScale="92500"/>
          </a:bodyPr>
          <a:lstStyle/>
          <a:p>
            <a:r>
              <a:rPr lang="ru-RU" dirty="0" smtClean="0">
                <a:solidFill>
                  <a:schemeClr val="tx1"/>
                </a:solidFill>
              </a:rPr>
              <a:t>Какие бы реформы ни происходили в школе, </a:t>
            </a:r>
            <a:r>
              <a:rPr lang="ru-RU" b="1" dirty="0" smtClean="0">
                <a:solidFill>
                  <a:schemeClr val="tx1"/>
                </a:solidFill>
              </a:rPr>
              <a:t>урок</a:t>
            </a:r>
            <a:r>
              <a:rPr lang="ru-RU" dirty="0" smtClean="0">
                <a:solidFill>
                  <a:schemeClr val="tx1"/>
                </a:solidFill>
              </a:rPr>
              <a:t> остается главной составляющей учебного процесса, основной формой организации обучения в школе. Как для учеников, так и для учителя, урок интересен тогда, когда он современен в самом широком понимании этого слова. Современный, – это и совершенно новый, и не теряющий связи с прошлым, одним словом – актуальный. Что означает — важный, существенный для настоящего времени. Помимо этого, если урок – современный, то он обязательно закладывает основу для будущего.</a:t>
            </a:r>
            <a:endParaRPr lang="ru-RU" dirty="0">
              <a:solidFill>
                <a:schemeClr val="tx1"/>
              </a:solidFill>
            </a:endParaRPr>
          </a:p>
        </p:txBody>
      </p:sp>
      <p:pic>
        <p:nvPicPr>
          <p:cNvPr id="4" name="Picture 5" descr="C:\Users\Администратор\Desktop\курсы ФГОС11\iCA2WR3IJ.jpg"/>
          <p:cNvPicPr>
            <a:picLocks noChangeAspect="1" noChangeArrowheads="1"/>
          </p:cNvPicPr>
          <p:nvPr/>
        </p:nvPicPr>
        <p:blipFill>
          <a:blip r:embed="rId2"/>
          <a:srcRect/>
          <a:stretch>
            <a:fillRect/>
          </a:stretch>
        </p:blipFill>
        <p:spPr bwMode="auto">
          <a:xfrm>
            <a:off x="7643834" y="142852"/>
            <a:ext cx="1273175" cy="357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500042"/>
            <a:ext cx="8686800" cy="5929354"/>
          </a:xfrm>
        </p:spPr>
        <p:txBody>
          <a:bodyPr>
            <a:normAutofit lnSpcReduction="10000"/>
          </a:bodyPr>
          <a:lstStyle/>
          <a:p>
            <a:r>
              <a:rPr lang="ru-RU" dirty="0" smtClean="0">
                <a:solidFill>
                  <a:schemeClr val="tx1"/>
                </a:solidFill>
              </a:rPr>
              <a:t>Современный урок должен быть результативным, действенным, имеющим непосредственное отношение к интересам ребенка, его родителей, общества, государства. На таком уроке на первом месте — не формальное следование устоявшимся стереотипам (обязательная проверка домашнего задания, объяснение и закрепление, контроль и выставление отметок), а организация самостоятельной деятельности детей, в которой учитель выступает в роли организатора, координатора, консультанта, направляющего.</a:t>
            </a:r>
            <a:endParaRPr lang="ru-RU" dirty="0">
              <a:solidFill>
                <a:schemeClr val="tx1"/>
              </a:solidFill>
            </a:endParaRPr>
          </a:p>
        </p:txBody>
      </p:sp>
      <p:pic>
        <p:nvPicPr>
          <p:cNvPr id="4" name="Picture 5" descr="C:\Users\Администратор\Desktop\курсы ФГОС11\iCA2WR3IJ.jpg"/>
          <p:cNvPicPr>
            <a:picLocks noChangeAspect="1" noChangeArrowheads="1"/>
          </p:cNvPicPr>
          <p:nvPr/>
        </p:nvPicPr>
        <p:blipFill>
          <a:blip r:embed="rId2"/>
          <a:srcRect/>
          <a:stretch>
            <a:fillRect/>
          </a:stretch>
        </p:blipFill>
        <p:spPr bwMode="auto">
          <a:xfrm>
            <a:off x="7643834" y="142852"/>
            <a:ext cx="1273175" cy="357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tx1"/>
                </a:solidFill>
              </a:rPr>
              <a:t>три постулата современного урока</a:t>
            </a:r>
            <a:endParaRPr lang="ru-RU" b="1" dirty="0">
              <a:solidFill>
                <a:schemeClr val="tx1"/>
              </a:solidFill>
            </a:endParaRPr>
          </a:p>
        </p:txBody>
      </p:sp>
      <p:sp>
        <p:nvSpPr>
          <p:cNvPr id="3" name="Содержимое 2"/>
          <p:cNvSpPr>
            <a:spLocks noGrp="1"/>
          </p:cNvSpPr>
          <p:nvPr>
            <p:ph idx="1"/>
          </p:nvPr>
        </p:nvSpPr>
        <p:spPr/>
        <p:txBody>
          <a:bodyPr>
            <a:normAutofit fontScale="92500" lnSpcReduction="20000"/>
          </a:bodyPr>
          <a:lstStyle/>
          <a:p>
            <a:r>
              <a:rPr lang="ru-RU" dirty="0" smtClean="0">
                <a:solidFill>
                  <a:schemeClr val="tx1"/>
                </a:solidFill>
              </a:rPr>
              <a:t>Урок есть открытие истины, поиск истины и осмысление истины в совместной деятельности детей и учителя.</a:t>
            </a:r>
          </a:p>
          <a:p>
            <a:r>
              <a:rPr lang="ru-RU" dirty="0" smtClean="0">
                <a:solidFill>
                  <a:schemeClr val="tx1"/>
                </a:solidFill>
              </a:rPr>
              <a:t>Урок есть часть жизни ребенка, и проживание этой жизни должно совершаться на уровне высокой общечеловеческой культуры.</a:t>
            </a:r>
          </a:p>
          <a:p>
            <a:r>
              <a:rPr lang="ru-RU" dirty="0" smtClean="0">
                <a:solidFill>
                  <a:schemeClr val="tx1"/>
                </a:solidFill>
              </a:rPr>
              <a:t>Человек в качестве субъекта осмысления истины и в качестве субъекта жизни на уроке всегда является наивысшей ценностью, выступая в роли цели и никогда не выступая в роли средства.</a:t>
            </a:r>
          </a:p>
          <a:p>
            <a:endParaRPr lang="ru-RU" dirty="0"/>
          </a:p>
        </p:txBody>
      </p:sp>
      <p:pic>
        <p:nvPicPr>
          <p:cNvPr id="4" name="Picture 5" descr="C:\Users\Администратор\Desktop\курсы ФГОС11\iCA2WR3IJ.jpg"/>
          <p:cNvPicPr>
            <a:picLocks noChangeAspect="1" noChangeArrowheads="1"/>
          </p:cNvPicPr>
          <p:nvPr/>
        </p:nvPicPr>
        <p:blipFill>
          <a:blip r:embed="rId2"/>
          <a:srcRect/>
          <a:stretch>
            <a:fillRect/>
          </a:stretch>
        </p:blipFill>
        <p:spPr bwMode="auto">
          <a:xfrm>
            <a:off x="7643834" y="142852"/>
            <a:ext cx="1273175" cy="357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solidFill>
                  <a:schemeClr val="tx1"/>
                </a:solidFill>
              </a:rPr>
              <a:t>Требования к технике проведения урока:</a:t>
            </a:r>
            <a:endParaRPr lang="ru-RU" sz="2800" dirty="0">
              <a:solidFill>
                <a:schemeClr val="tx1"/>
              </a:solidFill>
            </a:endParaRPr>
          </a:p>
        </p:txBody>
      </p:sp>
      <p:sp>
        <p:nvSpPr>
          <p:cNvPr id="3" name="Содержимое 2"/>
          <p:cNvSpPr>
            <a:spLocks noGrp="1"/>
          </p:cNvSpPr>
          <p:nvPr>
            <p:ph idx="1"/>
          </p:nvPr>
        </p:nvSpPr>
        <p:spPr/>
        <p:txBody>
          <a:bodyPr>
            <a:normAutofit fontScale="77500" lnSpcReduction="20000"/>
          </a:bodyPr>
          <a:lstStyle/>
          <a:p>
            <a:r>
              <a:rPr lang="ru-RU" dirty="0" smtClean="0">
                <a:solidFill>
                  <a:schemeClr val="tx1"/>
                </a:solidFill>
              </a:rPr>
              <a:t>Урок должен быть эмоциональным, вызывать интерес к учению, воспитывать потребность в знаниях.</a:t>
            </a:r>
          </a:p>
          <a:p>
            <a:r>
              <a:rPr lang="ru-RU" dirty="0" smtClean="0">
                <a:solidFill>
                  <a:schemeClr val="tx1"/>
                </a:solidFill>
              </a:rPr>
              <a:t>Темп и ритм урока должен быть оптимальным, действия учителя и учеников завершенными.</a:t>
            </a:r>
          </a:p>
          <a:p>
            <a:r>
              <a:rPr lang="ru-RU" dirty="0" smtClean="0">
                <a:solidFill>
                  <a:schemeClr val="tx1"/>
                </a:solidFill>
              </a:rPr>
              <a:t>Необходим полный контакт во взаимодействии учителя и учащихся на уроке.</a:t>
            </a:r>
          </a:p>
          <a:p>
            <a:r>
              <a:rPr lang="ru-RU" dirty="0" smtClean="0">
                <a:solidFill>
                  <a:schemeClr val="tx1"/>
                </a:solidFill>
              </a:rPr>
              <a:t>Создать атмосферу доброжелательности и активного творческого труда.</a:t>
            </a:r>
          </a:p>
          <a:p>
            <a:r>
              <a:rPr lang="ru-RU" dirty="0" smtClean="0">
                <a:solidFill>
                  <a:schemeClr val="tx1"/>
                </a:solidFill>
              </a:rPr>
              <a:t>Менять по возможности виды деятельности учащихся, оптимально сочетать разнообразные методы обучения.</a:t>
            </a:r>
          </a:p>
          <a:p>
            <a:r>
              <a:rPr lang="ru-RU" dirty="0" smtClean="0">
                <a:solidFill>
                  <a:schemeClr val="tx1"/>
                </a:solidFill>
              </a:rPr>
              <a:t>Управлять учебным процессом на уроке, большую часть урока активно работают учащиеся.</a:t>
            </a:r>
          </a:p>
          <a:p>
            <a:endParaRPr lang="ru-RU" dirty="0">
              <a:solidFill>
                <a:schemeClr val="tx1"/>
              </a:solidFill>
            </a:endParaRPr>
          </a:p>
        </p:txBody>
      </p:sp>
      <p:pic>
        <p:nvPicPr>
          <p:cNvPr id="4" name="Picture 5" descr="C:\Users\Администратор\Desktop\курсы ФГОС11\iCA2WR3IJ.jpg"/>
          <p:cNvPicPr>
            <a:picLocks noChangeAspect="1" noChangeArrowheads="1"/>
          </p:cNvPicPr>
          <p:nvPr/>
        </p:nvPicPr>
        <p:blipFill>
          <a:blip r:embed="rId2"/>
          <a:srcRect/>
          <a:stretch>
            <a:fillRect/>
          </a:stretch>
        </p:blipFill>
        <p:spPr bwMode="auto">
          <a:xfrm>
            <a:off x="7643834" y="214290"/>
            <a:ext cx="1273175" cy="357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1114412"/>
          </a:xfrm>
        </p:spPr>
        <p:txBody>
          <a:bodyPr>
            <a:normAutofit fontScale="90000"/>
          </a:bodyPr>
          <a:lstStyle/>
          <a:p>
            <a:pPr algn="ctr"/>
            <a:r>
              <a:rPr lang="ru-RU" b="1" dirty="0" smtClean="0">
                <a:solidFill>
                  <a:schemeClr val="tx1"/>
                </a:solidFill>
              </a:rPr>
              <a:t>Требования к содержанию </a:t>
            </a:r>
            <a:br>
              <a:rPr lang="ru-RU" b="1" dirty="0" smtClean="0">
                <a:solidFill>
                  <a:schemeClr val="tx1"/>
                </a:solidFill>
              </a:rPr>
            </a:br>
            <a:r>
              <a:rPr lang="ru-RU" b="1" dirty="0" smtClean="0">
                <a:solidFill>
                  <a:schemeClr val="tx1"/>
                </a:solidFill>
              </a:rPr>
              <a:t>урока и процессу учения:</a:t>
            </a:r>
            <a:endParaRPr lang="ru-RU" dirty="0">
              <a:solidFill>
                <a:schemeClr val="tx1"/>
              </a:solidFill>
            </a:endParaRPr>
          </a:p>
        </p:txBody>
      </p:sp>
      <p:sp>
        <p:nvSpPr>
          <p:cNvPr id="3" name="Содержимое 2"/>
          <p:cNvSpPr>
            <a:spLocks noGrp="1"/>
          </p:cNvSpPr>
          <p:nvPr>
            <p:ph idx="1"/>
          </p:nvPr>
        </p:nvSpPr>
        <p:spPr/>
        <p:txBody>
          <a:bodyPr>
            <a:normAutofit fontScale="85000" lnSpcReduction="10000"/>
          </a:bodyPr>
          <a:lstStyle/>
          <a:p>
            <a:r>
              <a:rPr lang="ru-RU" dirty="0" smtClean="0">
                <a:solidFill>
                  <a:schemeClr val="tx1"/>
                </a:solidFill>
              </a:rPr>
              <a:t>Урок должен быть воспитывающим.</a:t>
            </a:r>
          </a:p>
          <a:p>
            <a:r>
              <a:rPr lang="ru-RU" dirty="0" smtClean="0">
                <a:solidFill>
                  <a:schemeClr val="tx1"/>
                </a:solidFill>
              </a:rPr>
              <a:t>Урок должен обеспечивать выполнение требований, вытекающих из основных дидактических принципов.</a:t>
            </a:r>
          </a:p>
          <a:p>
            <a:r>
              <a:rPr lang="ru-RU" dirty="0" smtClean="0">
                <a:solidFill>
                  <a:schemeClr val="tx1"/>
                </a:solidFill>
              </a:rPr>
              <a:t>Процесс поиска истины должен быть строго обоснованным, умозаключения учащихся и учителя доказательными, лабораторные и практические работы должны включать элементы творческого поиска.</a:t>
            </a:r>
          </a:p>
          <a:p>
            <a:r>
              <a:rPr lang="ru-RU" dirty="0" smtClean="0">
                <a:solidFill>
                  <a:schemeClr val="tx1"/>
                </a:solidFill>
              </a:rPr>
              <a:t>В процессе учения надо воспитывать аккуратность, терпеливость, упорство в достижении цели, умение вести себя в коллективе и т. д.</a:t>
            </a:r>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1114412"/>
          </a:xfrm>
        </p:spPr>
        <p:txBody>
          <a:bodyPr>
            <a:noAutofit/>
          </a:bodyPr>
          <a:lstStyle/>
          <a:p>
            <a:pPr algn="ctr"/>
            <a:r>
              <a:rPr lang="ru-RU" sz="3200" b="1" dirty="0" smtClean="0">
                <a:solidFill>
                  <a:schemeClr val="tx1"/>
                </a:solidFill>
              </a:rPr>
              <a:t>ГлаВная идея процесса</a:t>
            </a:r>
            <a:br>
              <a:rPr lang="ru-RU" sz="3200" b="1" dirty="0" smtClean="0">
                <a:solidFill>
                  <a:schemeClr val="tx1"/>
                </a:solidFill>
              </a:rPr>
            </a:br>
            <a:r>
              <a:rPr lang="ru-RU" sz="3200" b="1" dirty="0" smtClean="0">
                <a:solidFill>
                  <a:schemeClr val="tx1"/>
                </a:solidFill>
              </a:rPr>
              <a:t> развивающего обучения</a:t>
            </a:r>
            <a:endParaRPr lang="ru-RU" sz="3200" b="1" dirty="0">
              <a:solidFill>
                <a:schemeClr val="tx1"/>
              </a:solidFill>
            </a:endParaRPr>
          </a:p>
        </p:txBody>
      </p:sp>
      <p:sp>
        <p:nvSpPr>
          <p:cNvPr id="3" name="Содержимое 2"/>
          <p:cNvSpPr>
            <a:spLocks noGrp="1"/>
          </p:cNvSpPr>
          <p:nvPr>
            <p:ph idx="1"/>
          </p:nvPr>
        </p:nvSpPr>
        <p:spPr/>
        <p:txBody>
          <a:bodyPr>
            <a:normAutofit fontScale="85000" lnSpcReduction="20000"/>
          </a:bodyPr>
          <a:lstStyle/>
          <a:p>
            <a:r>
              <a:rPr lang="ru-RU" dirty="0" smtClean="0">
                <a:solidFill>
                  <a:schemeClr val="tx1"/>
                </a:solidFill>
              </a:rPr>
              <a:t>Активизация внутренних саморегулирующихся механизмов развития личности. Учитель уже не проводник знаний, а личность, обучающая способам творческой деятельности, направленной на самостоятельное приобретение и усвоение новых знаний. Меняется характер деятельности учителя и ученика. Ученик перестает быть пассивным участником образовательного процесса, а наравне с учителем участвует в постановке целей и задач каждого урока, определяет план своей работы, выбирает средства и способы достижения поставленных целей, активно участвует в оценивании своей деятельности и деятельности одноклассников. </a:t>
            </a:r>
            <a:endParaRPr lang="ru-RU" dirty="0">
              <a:solidFill>
                <a:schemeClr val="tx1"/>
              </a:solidFill>
            </a:endParaRPr>
          </a:p>
        </p:txBody>
      </p:sp>
      <p:pic>
        <p:nvPicPr>
          <p:cNvPr id="4" name="Picture 5" descr="C:\Users\Администратор\Desktop\курсы ФГОС11\iCA2WR3IJ.jpg"/>
          <p:cNvPicPr>
            <a:picLocks noChangeAspect="1" noChangeArrowheads="1"/>
          </p:cNvPicPr>
          <p:nvPr/>
        </p:nvPicPr>
        <p:blipFill>
          <a:blip r:embed="rId2"/>
          <a:srcRect/>
          <a:stretch>
            <a:fillRect/>
          </a:stretch>
        </p:blipFill>
        <p:spPr bwMode="auto">
          <a:xfrm>
            <a:off x="7715272" y="214290"/>
            <a:ext cx="1273175" cy="357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428604"/>
            <a:ext cx="8686800" cy="5857916"/>
          </a:xfrm>
        </p:spPr>
        <p:txBody>
          <a:bodyPr>
            <a:noAutofit/>
          </a:bodyPr>
          <a:lstStyle/>
          <a:p>
            <a:r>
              <a:rPr lang="ru-RU" sz="2400" dirty="0" smtClean="0">
                <a:solidFill>
                  <a:schemeClr val="tx1"/>
                </a:solidFill>
              </a:rPr>
              <a:t>Формирование универсальных учебных действий является основой способности учащихся к дальнейшему саморазвитию и самообразованию. Для формирования универсальных учебных действий в контексте обучения немецкому языку следует учитывать, что ученику следует для себя найти ответы на следующие вопросы: «Зачем я учу иностранный язык?», «Зачем я выполняю то или иное упражнение на уроке (читаю, пишу, слушаю)?», «Зачем я повторяю дома пройденное на уроке?», «Чему я научился на уроке и что еще мне следует сделать?». Язык должен осваиваться осознанно. Важно создавать условия, когда дети учатся слушать друг друга, умеют адекватно оценивать свой ответ, хотят узнавать новое.</a:t>
            </a:r>
            <a:endParaRPr lang="ru-RU" sz="2400" dirty="0">
              <a:solidFill>
                <a:schemeClr val="tx1"/>
              </a:solidFill>
            </a:endParaRPr>
          </a:p>
        </p:txBody>
      </p:sp>
      <p:pic>
        <p:nvPicPr>
          <p:cNvPr id="4" name="Picture 6" descr="J0343351"/>
          <p:cNvPicPr>
            <a:picLocks noChangeAspect="1" noChangeArrowheads="1"/>
          </p:cNvPicPr>
          <p:nvPr/>
        </p:nvPicPr>
        <p:blipFill>
          <a:blip r:embed="rId2"/>
          <a:srcRect/>
          <a:stretch>
            <a:fillRect/>
          </a:stretch>
        </p:blipFill>
        <p:spPr bwMode="auto">
          <a:xfrm>
            <a:off x="6572250" y="4643438"/>
            <a:ext cx="2352675" cy="1981200"/>
          </a:xfrm>
          <a:prstGeom prst="rect">
            <a:avLst/>
          </a:prstGeom>
          <a:noFill/>
          <a:ln w="9525">
            <a:noFill/>
            <a:miter lim="800000"/>
            <a:headEnd/>
            <a:tailEnd/>
          </a:ln>
        </p:spPr>
      </p:pic>
      <p:pic>
        <p:nvPicPr>
          <p:cNvPr id="5" name="Picture 5" descr="C:\Users\Администратор\Desktop\курсы ФГОС11\iCA2WR3IJ.jpg"/>
          <p:cNvPicPr>
            <a:picLocks noChangeAspect="1" noChangeArrowheads="1"/>
          </p:cNvPicPr>
          <p:nvPr/>
        </p:nvPicPr>
        <p:blipFill>
          <a:blip r:embed="rId3"/>
          <a:srcRect/>
          <a:stretch>
            <a:fillRect/>
          </a:stretch>
        </p:blipFill>
        <p:spPr bwMode="auto">
          <a:xfrm>
            <a:off x="7572396" y="142852"/>
            <a:ext cx="1273175" cy="357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229</TotalTime>
  <Words>1255</Words>
  <Application>Microsoft Office PowerPoint</Application>
  <PresentationFormat>Экран (4:3)</PresentationFormat>
  <Paragraphs>56</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Трек</vt:lpstr>
      <vt:lpstr>Современный урок иностранного языка </vt:lpstr>
      <vt:lpstr>Слайд 2</vt:lpstr>
      <vt:lpstr>Слайд 3</vt:lpstr>
      <vt:lpstr>Слайд 4</vt:lpstr>
      <vt:lpstr>три постулата современного урока</vt:lpstr>
      <vt:lpstr>Требования к технике проведения урока:</vt:lpstr>
      <vt:lpstr>Требования к содержанию  урока и процессу учения:</vt:lpstr>
      <vt:lpstr>ГлаВная идея процесса  развивающего обучения</vt:lpstr>
      <vt:lpstr>Слайд 9</vt:lpstr>
      <vt:lpstr>Главная задача учителя  иностранного языка</vt:lpstr>
      <vt:lpstr>Слайд 11</vt:lpstr>
      <vt:lpstr>Моделируя урок, современному учителю следует придерживаться следующих правил: </vt:lpstr>
      <vt:lpstr>Слайд 13</vt:lpstr>
      <vt:lpstr>Слайд 14</vt:lpstr>
      <vt:lpstr>Слайд 15</vt:lpstr>
      <vt:lpstr>Три кита познавательной мотивации,  или когда хотим учиться</vt:lpstr>
      <vt:lpstr>Школа</vt:lpstr>
      <vt:lpstr>Слайд 18</vt:lpstr>
      <vt:lpstr>Слайд 19</vt:lpstr>
      <vt:lpstr>Список литературы</vt:lpstr>
    </vt:vector>
  </TitlesOfParts>
  <Company>Дом</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Современный урок иностранного языка </dc:title>
  <dc:creator>Ольга</dc:creator>
  <cp:lastModifiedBy>Ольга</cp:lastModifiedBy>
  <cp:revision>25</cp:revision>
  <dcterms:created xsi:type="dcterms:W3CDTF">2015-10-21T11:43:43Z</dcterms:created>
  <dcterms:modified xsi:type="dcterms:W3CDTF">2015-10-22T17:11:53Z</dcterms:modified>
</cp:coreProperties>
</file>